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03" r:id="rId2"/>
    <p:sldId id="278" r:id="rId3"/>
    <p:sldId id="281" r:id="rId4"/>
    <p:sldId id="282" r:id="rId5"/>
    <p:sldId id="283" r:id="rId6"/>
    <p:sldId id="284" r:id="rId7"/>
    <p:sldId id="301" r:id="rId8"/>
    <p:sldId id="285" r:id="rId9"/>
    <p:sldId id="287" r:id="rId10"/>
    <p:sldId id="288" r:id="rId11"/>
    <p:sldId id="298" r:id="rId12"/>
    <p:sldId id="290" r:id="rId13"/>
    <p:sldId id="291" r:id="rId14"/>
    <p:sldId id="292" r:id="rId15"/>
    <p:sldId id="299" r:id="rId16"/>
    <p:sldId id="300" r:id="rId17"/>
    <p:sldId id="302" r:id="rId18"/>
    <p:sldId id="294" r:id="rId19"/>
    <p:sldId id="295" r:id="rId20"/>
    <p:sldId id="296" r:id="rId21"/>
    <p:sldId id="304" r:id="rId22"/>
    <p:sldId id="297" r:id="rId2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1F4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9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62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://invest.midural.ru/" TargetMode="External"/><Relationship Id="rId7" Type="http://schemas.openxmlformats.org/officeDocument/2006/relationships/hyperlink" Target="http://mpr.midural.ru/" TargetMode="External"/><Relationship Id="rId2" Type="http://schemas.openxmlformats.org/officeDocument/2006/relationships/hyperlink" Target="http://frpso.ru/" TargetMode="External"/><Relationship Id="rId1" Type="http://schemas.openxmlformats.org/officeDocument/2006/relationships/hyperlink" Target="https://sofp.ru/" TargetMode="External"/><Relationship Id="rId6" Type="http://schemas.openxmlformats.org/officeDocument/2006/relationships/hyperlink" Target="https://mcxso.midural.ru/" TargetMode="External"/><Relationship Id="rId5" Type="http://schemas.openxmlformats.org/officeDocument/2006/relationships/hyperlink" Target="http://mir.midural.ru/" TargetMode="External"/><Relationship Id="rId4" Type="http://schemas.openxmlformats.org/officeDocument/2006/relationships/hyperlink" Target="http://66msp.ru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://mpr.midural.ru/" TargetMode="External"/><Relationship Id="rId7" Type="http://schemas.openxmlformats.org/officeDocument/2006/relationships/hyperlink" Target="http://66msp.ru/" TargetMode="External"/><Relationship Id="rId2" Type="http://schemas.openxmlformats.org/officeDocument/2006/relationships/hyperlink" Target="https://mcxso.midural.ru/" TargetMode="External"/><Relationship Id="rId1" Type="http://schemas.openxmlformats.org/officeDocument/2006/relationships/hyperlink" Target="http://mir.midural.ru/" TargetMode="External"/><Relationship Id="rId6" Type="http://schemas.openxmlformats.org/officeDocument/2006/relationships/hyperlink" Target="http://invest.midural.ru/" TargetMode="External"/><Relationship Id="rId5" Type="http://schemas.openxmlformats.org/officeDocument/2006/relationships/hyperlink" Target="http://frpso.ru/" TargetMode="External"/><Relationship Id="rId4" Type="http://schemas.openxmlformats.org/officeDocument/2006/relationships/hyperlink" Target="https://sofp.ru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927E8B-D3FC-4122-BC97-9C8F35CE03A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7A4322-E1A0-441C-9322-4F068342A929}">
      <dgm:prSet phldrT="[Текст]" custT="1"/>
      <dgm:spPr>
        <a:solidFill>
          <a:schemeClr val="bg1">
            <a:lumMod val="7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800" b="1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шагов</a:t>
          </a:r>
          <a:endParaRPr lang="ru-RU" sz="2800" b="1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19E416C9-1502-45BF-BF07-C3F6C4EABB0C}" type="parTrans" cxnId="{2B357389-198B-4416-A0D0-8117A5FD0470}">
      <dgm:prSet/>
      <dgm:spPr/>
      <dgm:t>
        <a:bodyPr/>
        <a:lstStyle/>
        <a:p>
          <a:endParaRPr lang="ru-RU"/>
        </a:p>
      </dgm:t>
    </dgm:pt>
    <dgm:pt modelId="{EDF21C28-3EA1-4AE5-AD62-10CE463B5126}" type="sibTrans" cxnId="{2B357389-198B-4416-A0D0-8117A5FD0470}">
      <dgm:prSet/>
      <dgm:spPr/>
      <dgm:t>
        <a:bodyPr/>
        <a:lstStyle/>
        <a:p>
          <a:endParaRPr lang="ru-RU"/>
        </a:p>
      </dgm:t>
    </dgm:pt>
    <dgm:pt modelId="{ED74ACF9-D9D9-4171-BBF0-D924F7765F9E}">
      <dgm:prSet phldrT="[Текст]" custT="1"/>
      <dgm:spPr>
        <a:solidFill>
          <a:schemeClr val="bg1">
            <a:lumMod val="8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1. «Прямой контакт </a:t>
          </a:r>
          <a:b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 Губернатором»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E531160-5200-4984-BD2A-789C43C1C1BA}" type="parTrans" cxnId="{AA08F0F1-8A64-4691-8C23-917F769E3562}">
      <dgm:prSet/>
      <dgm:spPr>
        <a:ln>
          <a:solidFill>
            <a:srgbClr val="1F4F7B"/>
          </a:solidFill>
        </a:ln>
      </dgm:spPr>
      <dgm:t>
        <a:bodyPr/>
        <a:lstStyle/>
        <a:p>
          <a:endParaRPr lang="ru-RU"/>
        </a:p>
      </dgm:t>
    </dgm:pt>
    <dgm:pt modelId="{7746FDF3-52D3-44BB-B55A-FAB3FD380A24}" type="sibTrans" cxnId="{AA08F0F1-8A64-4691-8C23-917F769E3562}">
      <dgm:prSet/>
      <dgm:spPr/>
      <dgm:t>
        <a:bodyPr/>
        <a:lstStyle/>
        <a:p>
          <a:endParaRPr lang="ru-RU"/>
        </a:p>
      </dgm:t>
    </dgm:pt>
    <dgm:pt modelId="{B39C9741-F075-448A-BF24-7EEE6187BA06}">
      <dgm:prSet phldrT="[Текст]" custT="1"/>
      <dgm:spPr>
        <a:solidFill>
          <a:schemeClr val="bg1">
            <a:lumMod val="8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2. «Новые рынки»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714642B4-7FFB-4F19-8DB4-87CF04214212}" type="parTrans" cxnId="{C91B0142-B11B-4873-A9D2-F42570F582BC}">
      <dgm:prSet/>
      <dgm:spPr/>
      <dgm:t>
        <a:bodyPr/>
        <a:lstStyle/>
        <a:p>
          <a:endParaRPr lang="ru-RU"/>
        </a:p>
      </dgm:t>
    </dgm:pt>
    <dgm:pt modelId="{6C987B84-F2BD-4E09-A597-B469804215AB}" type="sibTrans" cxnId="{C91B0142-B11B-4873-A9D2-F42570F582BC}">
      <dgm:prSet/>
      <dgm:spPr/>
      <dgm:t>
        <a:bodyPr/>
        <a:lstStyle/>
        <a:p>
          <a:endParaRPr lang="ru-RU"/>
        </a:p>
      </dgm:t>
    </dgm:pt>
    <dgm:pt modelId="{32FB896D-D42F-48CF-8D46-BF17CC5D1590}">
      <dgm:prSet phldrT="[Текст]" custT="1"/>
      <dgm:spPr>
        <a:solidFill>
          <a:schemeClr val="bg1">
            <a:lumMod val="8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3. «Закупки для </a:t>
          </a:r>
          <a:r>
            <a:rPr lang="ru-RU" sz="2400" b="1" kern="1200" dirty="0" err="1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государст</a:t>
          </a: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-венных и муниципальных нужд»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E197B1C0-C3F2-445C-872A-C0684E6F3D91}" type="parTrans" cxnId="{82802A70-A261-4924-9550-8CE759B9091A}">
      <dgm:prSet/>
      <dgm:spPr/>
      <dgm:t>
        <a:bodyPr/>
        <a:lstStyle/>
        <a:p>
          <a:endParaRPr lang="ru-RU"/>
        </a:p>
      </dgm:t>
    </dgm:pt>
    <dgm:pt modelId="{03C0103B-B39B-4117-8788-9386CC859DC9}" type="sibTrans" cxnId="{82802A70-A261-4924-9550-8CE759B9091A}">
      <dgm:prSet/>
      <dgm:spPr/>
      <dgm:t>
        <a:bodyPr/>
        <a:lstStyle/>
        <a:p>
          <a:endParaRPr lang="ru-RU"/>
        </a:p>
      </dgm:t>
    </dgm:pt>
    <dgm:pt modelId="{74B98FAF-6404-4D44-9A04-6A69F57BDE18}">
      <dgm:prSet custT="1"/>
      <dgm:spPr>
        <a:solidFill>
          <a:schemeClr val="bg1">
            <a:lumMod val="8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4. «Новые предприниматели»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5767BAB-D3ED-45E6-85E2-D2694F1E6CEC}" type="parTrans" cxnId="{476FB873-861C-4BD1-9B13-FE10E56A4BE0}">
      <dgm:prSet/>
      <dgm:spPr>
        <a:ln>
          <a:solidFill>
            <a:srgbClr val="1F4F7B"/>
          </a:solidFill>
        </a:ln>
      </dgm:spPr>
      <dgm:t>
        <a:bodyPr/>
        <a:lstStyle/>
        <a:p>
          <a:endParaRPr lang="ru-RU"/>
        </a:p>
      </dgm:t>
    </dgm:pt>
    <dgm:pt modelId="{D7E73B3A-064B-4E28-A829-8E3D8905CE8B}" type="sibTrans" cxnId="{476FB873-861C-4BD1-9B13-FE10E56A4BE0}">
      <dgm:prSet/>
      <dgm:spPr/>
      <dgm:t>
        <a:bodyPr/>
        <a:lstStyle/>
        <a:p>
          <a:endParaRPr lang="ru-RU"/>
        </a:p>
      </dgm:t>
    </dgm:pt>
    <dgm:pt modelId="{9790DCF3-D04F-494D-ACE9-B11FCB655BC6}">
      <dgm:prSet custT="1"/>
      <dgm:spPr>
        <a:solidFill>
          <a:schemeClr val="bg1">
            <a:lumMod val="8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5. «Качественные услуги </a:t>
          </a:r>
          <a:b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для бизнеса»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F5AC98EA-694A-4D81-918F-5E7BDC67EFB9}" type="parTrans" cxnId="{980C5C96-FD82-4BAC-902A-13AECBB22FC9}">
      <dgm:prSet/>
      <dgm:spPr>
        <a:ln>
          <a:solidFill>
            <a:srgbClr val="1F4F7B"/>
          </a:solidFill>
        </a:ln>
      </dgm:spPr>
      <dgm:t>
        <a:bodyPr/>
        <a:lstStyle/>
        <a:p>
          <a:endParaRPr lang="ru-RU"/>
        </a:p>
      </dgm:t>
    </dgm:pt>
    <dgm:pt modelId="{441DAAA0-D917-4ABC-AED5-C735AC5D9099}" type="sibTrans" cxnId="{980C5C96-FD82-4BAC-902A-13AECBB22FC9}">
      <dgm:prSet/>
      <dgm:spPr/>
      <dgm:t>
        <a:bodyPr/>
        <a:lstStyle/>
        <a:p>
          <a:endParaRPr lang="ru-RU"/>
        </a:p>
      </dgm:t>
    </dgm:pt>
    <dgm:pt modelId="{2943E014-CD2A-4676-B18E-046FA4C5A320}" type="pres">
      <dgm:prSet presAssocID="{19927E8B-D3FC-4122-BC97-9C8F35CE03A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6F9DACD-C4F4-48F3-9176-74A682415DD2}" type="pres">
      <dgm:prSet presAssocID="{8E7A4322-E1A0-441C-9322-4F068342A929}" presName="root1" presStyleCnt="0"/>
      <dgm:spPr/>
    </dgm:pt>
    <dgm:pt modelId="{BA98EEB5-A433-4DDC-9254-9F464531289D}" type="pres">
      <dgm:prSet presAssocID="{8E7A4322-E1A0-441C-9322-4F068342A92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D8F04C-2E94-40E9-9FD2-6A07E1F2E129}" type="pres">
      <dgm:prSet presAssocID="{8E7A4322-E1A0-441C-9322-4F068342A929}" presName="level2hierChild" presStyleCnt="0"/>
      <dgm:spPr/>
    </dgm:pt>
    <dgm:pt modelId="{E4CA33EA-A444-4B16-A6B8-1339A460DD8C}" type="pres">
      <dgm:prSet presAssocID="{EE531160-5200-4984-BD2A-789C43C1C1BA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AECA62CD-C8D1-4C7A-9412-59C57C3FC8B1}" type="pres">
      <dgm:prSet presAssocID="{EE531160-5200-4984-BD2A-789C43C1C1BA}" presName="connTx" presStyleLbl="parChTrans1D2" presStyleIdx="0" presStyleCnt="5"/>
      <dgm:spPr/>
      <dgm:t>
        <a:bodyPr/>
        <a:lstStyle/>
        <a:p>
          <a:endParaRPr lang="ru-RU"/>
        </a:p>
      </dgm:t>
    </dgm:pt>
    <dgm:pt modelId="{DD95EE5F-BC43-452D-A24D-1E30FF1340A6}" type="pres">
      <dgm:prSet presAssocID="{ED74ACF9-D9D9-4171-BBF0-D924F7765F9E}" presName="root2" presStyleCnt="0"/>
      <dgm:spPr/>
    </dgm:pt>
    <dgm:pt modelId="{D0679D96-4B18-458A-BE5E-8897A942025F}" type="pres">
      <dgm:prSet presAssocID="{ED74ACF9-D9D9-4171-BBF0-D924F7765F9E}" presName="LevelTwoTextNode" presStyleLbl="node2" presStyleIdx="0" presStyleCnt="5" custScaleX="1769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E7362E-C361-4653-BB6F-323BC61813AD}" type="pres">
      <dgm:prSet presAssocID="{ED74ACF9-D9D9-4171-BBF0-D924F7765F9E}" presName="level3hierChild" presStyleCnt="0"/>
      <dgm:spPr/>
    </dgm:pt>
    <dgm:pt modelId="{3DDC4B88-BCE5-4486-9C1E-4BC7905D1534}" type="pres">
      <dgm:prSet presAssocID="{714642B4-7FFB-4F19-8DB4-87CF04214212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EE43C859-D667-4E47-9826-0A1B2321C542}" type="pres">
      <dgm:prSet presAssocID="{714642B4-7FFB-4F19-8DB4-87CF04214212}" presName="connTx" presStyleLbl="parChTrans1D2" presStyleIdx="1" presStyleCnt="5"/>
      <dgm:spPr/>
      <dgm:t>
        <a:bodyPr/>
        <a:lstStyle/>
        <a:p>
          <a:endParaRPr lang="ru-RU"/>
        </a:p>
      </dgm:t>
    </dgm:pt>
    <dgm:pt modelId="{1227A4FB-B80A-4B02-B2C1-3CB9A60438DD}" type="pres">
      <dgm:prSet presAssocID="{B39C9741-F075-448A-BF24-7EEE6187BA06}" presName="root2" presStyleCnt="0"/>
      <dgm:spPr/>
    </dgm:pt>
    <dgm:pt modelId="{32BE3BDC-A02C-49D1-9BDE-134292FE010D}" type="pres">
      <dgm:prSet presAssocID="{B39C9741-F075-448A-BF24-7EEE6187BA06}" presName="LevelTwoTextNode" presStyleLbl="node2" presStyleIdx="1" presStyleCnt="5" custScaleX="1775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A85AA4-F689-4752-BAD7-AD42805A5604}" type="pres">
      <dgm:prSet presAssocID="{B39C9741-F075-448A-BF24-7EEE6187BA06}" presName="level3hierChild" presStyleCnt="0"/>
      <dgm:spPr/>
    </dgm:pt>
    <dgm:pt modelId="{94F0D3DC-B1C4-4FCB-A37F-94D2976161F2}" type="pres">
      <dgm:prSet presAssocID="{E197B1C0-C3F2-445C-872A-C0684E6F3D91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5A75A4F7-EDDF-4F29-9AB2-1D543DD922A4}" type="pres">
      <dgm:prSet presAssocID="{E197B1C0-C3F2-445C-872A-C0684E6F3D91}" presName="connTx" presStyleLbl="parChTrans1D2" presStyleIdx="2" presStyleCnt="5"/>
      <dgm:spPr/>
      <dgm:t>
        <a:bodyPr/>
        <a:lstStyle/>
        <a:p>
          <a:endParaRPr lang="ru-RU"/>
        </a:p>
      </dgm:t>
    </dgm:pt>
    <dgm:pt modelId="{26EBA6CC-635C-4E50-B938-E17987EA7885}" type="pres">
      <dgm:prSet presAssocID="{32FB896D-D42F-48CF-8D46-BF17CC5D1590}" presName="root2" presStyleCnt="0"/>
      <dgm:spPr/>
    </dgm:pt>
    <dgm:pt modelId="{9228AB95-B023-4B90-A97F-1E8B1AD2146B}" type="pres">
      <dgm:prSet presAssocID="{32FB896D-D42F-48CF-8D46-BF17CC5D1590}" presName="LevelTwoTextNode" presStyleLbl="node2" presStyleIdx="2" presStyleCnt="5" custScaleX="1777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2E3941-0158-4B3B-8B95-E65BECE09F5A}" type="pres">
      <dgm:prSet presAssocID="{32FB896D-D42F-48CF-8D46-BF17CC5D1590}" presName="level3hierChild" presStyleCnt="0"/>
      <dgm:spPr/>
    </dgm:pt>
    <dgm:pt modelId="{17B0F9BC-5547-4789-B094-8E4B2F748079}" type="pres">
      <dgm:prSet presAssocID="{A5767BAB-D3ED-45E6-85E2-D2694F1E6CEC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68A8CF28-C870-4D36-8BA1-449E5A4EDF7A}" type="pres">
      <dgm:prSet presAssocID="{A5767BAB-D3ED-45E6-85E2-D2694F1E6CEC}" presName="connTx" presStyleLbl="parChTrans1D2" presStyleIdx="3" presStyleCnt="5"/>
      <dgm:spPr/>
      <dgm:t>
        <a:bodyPr/>
        <a:lstStyle/>
        <a:p>
          <a:endParaRPr lang="ru-RU"/>
        </a:p>
      </dgm:t>
    </dgm:pt>
    <dgm:pt modelId="{A3462487-F9B9-477E-9F88-D745C31A6D7C}" type="pres">
      <dgm:prSet presAssocID="{74B98FAF-6404-4D44-9A04-6A69F57BDE18}" presName="root2" presStyleCnt="0"/>
      <dgm:spPr/>
    </dgm:pt>
    <dgm:pt modelId="{64AB6E75-A1A6-4650-95EA-FB09B815570E}" type="pres">
      <dgm:prSet presAssocID="{74B98FAF-6404-4D44-9A04-6A69F57BDE18}" presName="LevelTwoTextNode" presStyleLbl="node2" presStyleIdx="3" presStyleCnt="5" custScaleX="1778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A89F26-E63B-470F-8C71-D9D6EEAABFEB}" type="pres">
      <dgm:prSet presAssocID="{74B98FAF-6404-4D44-9A04-6A69F57BDE18}" presName="level3hierChild" presStyleCnt="0"/>
      <dgm:spPr/>
    </dgm:pt>
    <dgm:pt modelId="{04421FC6-76E5-41FC-AF16-E4668976CD78}" type="pres">
      <dgm:prSet presAssocID="{F5AC98EA-694A-4D81-918F-5E7BDC67EFB9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6867007E-D361-4600-86E3-732406D729B0}" type="pres">
      <dgm:prSet presAssocID="{F5AC98EA-694A-4D81-918F-5E7BDC67EFB9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4BDD490-630A-4CF6-85E3-DC64E7837C05}" type="pres">
      <dgm:prSet presAssocID="{9790DCF3-D04F-494D-ACE9-B11FCB655BC6}" presName="root2" presStyleCnt="0"/>
      <dgm:spPr/>
    </dgm:pt>
    <dgm:pt modelId="{A9C4CA9E-0BB9-4FA4-9A57-A3F69F0960EE}" type="pres">
      <dgm:prSet presAssocID="{9790DCF3-D04F-494D-ACE9-B11FCB655BC6}" presName="LevelTwoTextNode" presStyleLbl="node2" presStyleIdx="4" presStyleCnt="5" custScaleX="1778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530D6F-1886-49CC-8196-AEF19898BDF1}" type="pres">
      <dgm:prSet presAssocID="{9790DCF3-D04F-494D-ACE9-B11FCB655BC6}" presName="level3hierChild" presStyleCnt="0"/>
      <dgm:spPr/>
    </dgm:pt>
  </dgm:ptLst>
  <dgm:cxnLst>
    <dgm:cxn modelId="{8230C332-73D4-4E2A-8932-086E0D35D6AD}" type="presOf" srcId="{74B98FAF-6404-4D44-9A04-6A69F57BDE18}" destId="{64AB6E75-A1A6-4650-95EA-FB09B815570E}" srcOrd="0" destOrd="0" presId="urn:microsoft.com/office/officeart/2008/layout/HorizontalMultiLevelHierarchy"/>
    <dgm:cxn modelId="{0D2E403C-A7DD-4D50-84CD-E7A6C3AB2404}" type="presOf" srcId="{714642B4-7FFB-4F19-8DB4-87CF04214212}" destId="{EE43C859-D667-4E47-9826-0A1B2321C542}" srcOrd="1" destOrd="0" presId="urn:microsoft.com/office/officeart/2008/layout/HorizontalMultiLevelHierarchy"/>
    <dgm:cxn modelId="{49E1377B-B40B-4B6D-ACD7-8EC529B605F8}" type="presOf" srcId="{E197B1C0-C3F2-445C-872A-C0684E6F3D91}" destId="{5A75A4F7-EDDF-4F29-9AB2-1D543DD922A4}" srcOrd="1" destOrd="0" presId="urn:microsoft.com/office/officeart/2008/layout/HorizontalMultiLevelHierarchy"/>
    <dgm:cxn modelId="{2A7746B6-7FF9-4E19-BEF2-AAA10729C2C9}" type="presOf" srcId="{EE531160-5200-4984-BD2A-789C43C1C1BA}" destId="{E4CA33EA-A444-4B16-A6B8-1339A460DD8C}" srcOrd="0" destOrd="0" presId="urn:microsoft.com/office/officeart/2008/layout/HorizontalMultiLevelHierarchy"/>
    <dgm:cxn modelId="{49AD8C2B-E9F0-4025-B4E7-1939C2F9960F}" type="presOf" srcId="{EE531160-5200-4984-BD2A-789C43C1C1BA}" destId="{AECA62CD-C8D1-4C7A-9412-59C57C3FC8B1}" srcOrd="1" destOrd="0" presId="urn:microsoft.com/office/officeart/2008/layout/HorizontalMultiLevelHierarchy"/>
    <dgm:cxn modelId="{D72D6CAD-CB3B-4A36-801E-ABFB61D791E9}" type="presOf" srcId="{F5AC98EA-694A-4D81-918F-5E7BDC67EFB9}" destId="{04421FC6-76E5-41FC-AF16-E4668976CD78}" srcOrd="0" destOrd="0" presId="urn:microsoft.com/office/officeart/2008/layout/HorizontalMultiLevelHierarchy"/>
    <dgm:cxn modelId="{B3452890-B90B-490B-A32D-8C656131E01B}" type="presOf" srcId="{8E7A4322-E1A0-441C-9322-4F068342A929}" destId="{BA98EEB5-A433-4DDC-9254-9F464531289D}" srcOrd="0" destOrd="0" presId="urn:microsoft.com/office/officeart/2008/layout/HorizontalMultiLevelHierarchy"/>
    <dgm:cxn modelId="{AA3E197F-67B8-4B46-A224-590AD79ABB9D}" type="presOf" srcId="{9790DCF3-D04F-494D-ACE9-B11FCB655BC6}" destId="{A9C4CA9E-0BB9-4FA4-9A57-A3F69F0960EE}" srcOrd="0" destOrd="0" presId="urn:microsoft.com/office/officeart/2008/layout/HorizontalMultiLevelHierarchy"/>
    <dgm:cxn modelId="{349346EE-0E2F-459C-900D-9A4E16D0AE0A}" type="presOf" srcId="{714642B4-7FFB-4F19-8DB4-87CF04214212}" destId="{3DDC4B88-BCE5-4486-9C1E-4BC7905D1534}" srcOrd="0" destOrd="0" presId="urn:microsoft.com/office/officeart/2008/layout/HorizontalMultiLevelHierarchy"/>
    <dgm:cxn modelId="{ED5B79C4-9BE6-4222-87AE-099324558E63}" type="presOf" srcId="{19927E8B-D3FC-4122-BC97-9C8F35CE03AC}" destId="{2943E014-CD2A-4676-B18E-046FA4C5A320}" srcOrd="0" destOrd="0" presId="urn:microsoft.com/office/officeart/2008/layout/HorizontalMultiLevelHierarchy"/>
    <dgm:cxn modelId="{980C5C96-FD82-4BAC-902A-13AECBB22FC9}" srcId="{8E7A4322-E1A0-441C-9322-4F068342A929}" destId="{9790DCF3-D04F-494D-ACE9-B11FCB655BC6}" srcOrd="4" destOrd="0" parTransId="{F5AC98EA-694A-4D81-918F-5E7BDC67EFB9}" sibTransId="{441DAAA0-D917-4ABC-AED5-C735AC5D9099}"/>
    <dgm:cxn modelId="{39FA4F71-534E-4AA0-BB18-D52B081DA002}" type="presOf" srcId="{A5767BAB-D3ED-45E6-85E2-D2694F1E6CEC}" destId="{17B0F9BC-5547-4789-B094-8E4B2F748079}" srcOrd="0" destOrd="0" presId="urn:microsoft.com/office/officeart/2008/layout/HorizontalMultiLevelHierarchy"/>
    <dgm:cxn modelId="{82802A70-A261-4924-9550-8CE759B9091A}" srcId="{8E7A4322-E1A0-441C-9322-4F068342A929}" destId="{32FB896D-D42F-48CF-8D46-BF17CC5D1590}" srcOrd="2" destOrd="0" parTransId="{E197B1C0-C3F2-445C-872A-C0684E6F3D91}" sibTransId="{03C0103B-B39B-4117-8788-9386CC859DC9}"/>
    <dgm:cxn modelId="{1CB86E62-3125-4BE9-A914-15CC151A40AC}" type="presOf" srcId="{ED74ACF9-D9D9-4171-BBF0-D924F7765F9E}" destId="{D0679D96-4B18-458A-BE5E-8897A942025F}" srcOrd="0" destOrd="0" presId="urn:microsoft.com/office/officeart/2008/layout/HorizontalMultiLevelHierarchy"/>
    <dgm:cxn modelId="{90D53236-741B-4717-9D33-4F9816A10A1B}" type="presOf" srcId="{B39C9741-F075-448A-BF24-7EEE6187BA06}" destId="{32BE3BDC-A02C-49D1-9BDE-134292FE010D}" srcOrd="0" destOrd="0" presId="urn:microsoft.com/office/officeart/2008/layout/HorizontalMultiLevelHierarchy"/>
    <dgm:cxn modelId="{476FB873-861C-4BD1-9B13-FE10E56A4BE0}" srcId="{8E7A4322-E1A0-441C-9322-4F068342A929}" destId="{74B98FAF-6404-4D44-9A04-6A69F57BDE18}" srcOrd="3" destOrd="0" parTransId="{A5767BAB-D3ED-45E6-85E2-D2694F1E6CEC}" sibTransId="{D7E73B3A-064B-4E28-A829-8E3D8905CE8B}"/>
    <dgm:cxn modelId="{C55F0A38-8BF4-4FD8-9CB0-9A26E264E6F1}" type="presOf" srcId="{A5767BAB-D3ED-45E6-85E2-D2694F1E6CEC}" destId="{68A8CF28-C870-4D36-8BA1-449E5A4EDF7A}" srcOrd="1" destOrd="0" presId="urn:microsoft.com/office/officeart/2008/layout/HorizontalMultiLevelHierarchy"/>
    <dgm:cxn modelId="{84555279-14FD-4890-B6EB-44159A458684}" type="presOf" srcId="{32FB896D-D42F-48CF-8D46-BF17CC5D1590}" destId="{9228AB95-B023-4B90-A97F-1E8B1AD2146B}" srcOrd="0" destOrd="0" presId="urn:microsoft.com/office/officeart/2008/layout/HorizontalMultiLevelHierarchy"/>
    <dgm:cxn modelId="{C91B0142-B11B-4873-A9D2-F42570F582BC}" srcId="{8E7A4322-E1A0-441C-9322-4F068342A929}" destId="{B39C9741-F075-448A-BF24-7EEE6187BA06}" srcOrd="1" destOrd="0" parTransId="{714642B4-7FFB-4F19-8DB4-87CF04214212}" sibTransId="{6C987B84-F2BD-4E09-A597-B469804215AB}"/>
    <dgm:cxn modelId="{0B8D0CC1-0E9F-41DF-B0B7-9AD12980C312}" type="presOf" srcId="{E197B1C0-C3F2-445C-872A-C0684E6F3D91}" destId="{94F0D3DC-B1C4-4FCB-A37F-94D2976161F2}" srcOrd="0" destOrd="0" presId="urn:microsoft.com/office/officeart/2008/layout/HorizontalMultiLevelHierarchy"/>
    <dgm:cxn modelId="{2B357389-198B-4416-A0D0-8117A5FD0470}" srcId="{19927E8B-D3FC-4122-BC97-9C8F35CE03AC}" destId="{8E7A4322-E1A0-441C-9322-4F068342A929}" srcOrd="0" destOrd="0" parTransId="{19E416C9-1502-45BF-BF07-C3F6C4EABB0C}" sibTransId="{EDF21C28-3EA1-4AE5-AD62-10CE463B5126}"/>
    <dgm:cxn modelId="{AA08F0F1-8A64-4691-8C23-917F769E3562}" srcId="{8E7A4322-E1A0-441C-9322-4F068342A929}" destId="{ED74ACF9-D9D9-4171-BBF0-D924F7765F9E}" srcOrd="0" destOrd="0" parTransId="{EE531160-5200-4984-BD2A-789C43C1C1BA}" sibTransId="{7746FDF3-52D3-44BB-B55A-FAB3FD380A24}"/>
    <dgm:cxn modelId="{E196307E-A551-475D-8670-7FB39F48F5BD}" type="presOf" srcId="{F5AC98EA-694A-4D81-918F-5E7BDC67EFB9}" destId="{6867007E-D361-4600-86E3-732406D729B0}" srcOrd="1" destOrd="0" presId="urn:microsoft.com/office/officeart/2008/layout/HorizontalMultiLevelHierarchy"/>
    <dgm:cxn modelId="{2058F122-D9CE-4C62-B2DD-AEA666F32695}" type="presParOf" srcId="{2943E014-CD2A-4676-B18E-046FA4C5A320}" destId="{56F9DACD-C4F4-48F3-9176-74A682415DD2}" srcOrd="0" destOrd="0" presId="urn:microsoft.com/office/officeart/2008/layout/HorizontalMultiLevelHierarchy"/>
    <dgm:cxn modelId="{AD581DC6-EAEE-4210-AEF0-7438B0856A56}" type="presParOf" srcId="{56F9DACD-C4F4-48F3-9176-74A682415DD2}" destId="{BA98EEB5-A433-4DDC-9254-9F464531289D}" srcOrd="0" destOrd="0" presId="urn:microsoft.com/office/officeart/2008/layout/HorizontalMultiLevelHierarchy"/>
    <dgm:cxn modelId="{67CDBD38-FB43-4933-AB9B-32E31FE36881}" type="presParOf" srcId="{56F9DACD-C4F4-48F3-9176-74A682415DD2}" destId="{C5D8F04C-2E94-40E9-9FD2-6A07E1F2E129}" srcOrd="1" destOrd="0" presId="urn:microsoft.com/office/officeart/2008/layout/HorizontalMultiLevelHierarchy"/>
    <dgm:cxn modelId="{8686AE1A-9EB5-4CED-BB57-667AD25DBB63}" type="presParOf" srcId="{C5D8F04C-2E94-40E9-9FD2-6A07E1F2E129}" destId="{E4CA33EA-A444-4B16-A6B8-1339A460DD8C}" srcOrd="0" destOrd="0" presId="urn:microsoft.com/office/officeart/2008/layout/HorizontalMultiLevelHierarchy"/>
    <dgm:cxn modelId="{D5C26616-6B21-4F97-8E90-FA4554C73C8C}" type="presParOf" srcId="{E4CA33EA-A444-4B16-A6B8-1339A460DD8C}" destId="{AECA62CD-C8D1-4C7A-9412-59C57C3FC8B1}" srcOrd="0" destOrd="0" presId="urn:microsoft.com/office/officeart/2008/layout/HorizontalMultiLevelHierarchy"/>
    <dgm:cxn modelId="{5DDDD100-4ED0-415F-92A9-3B538ACEFD64}" type="presParOf" srcId="{C5D8F04C-2E94-40E9-9FD2-6A07E1F2E129}" destId="{DD95EE5F-BC43-452D-A24D-1E30FF1340A6}" srcOrd="1" destOrd="0" presId="urn:microsoft.com/office/officeart/2008/layout/HorizontalMultiLevelHierarchy"/>
    <dgm:cxn modelId="{4448B643-E568-4F54-91A6-A1033FC9CF74}" type="presParOf" srcId="{DD95EE5F-BC43-452D-A24D-1E30FF1340A6}" destId="{D0679D96-4B18-458A-BE5E-8897A942025F}" srcOrd="0" destOrd="0" presId="urn:microsoft.com/office/officeart/2008/layout/HorizontalMultiLevelHierarchy"/>
    <dgm:cxn modelId="{C37679C8-F15B-459A-8A37-DA8213F0B504}" type="presParOf" srcId="{DD95EE5F-BC43-452D-A24D-1E30FF1340A6}" destId="{D0E7362E-C361-4653-BB6F-323BC61813AD}" srcOrd="1" destOrd="0" presId="urn:microsoft.com/office/officeart/2008/layout/HorizontalMultiLevelHierarchy"/>
    <dgm:cxn modelId="{20E0BF56-1600-4672-9584-50F9549DABCF}" type="presParOf" srcId="{C5D8F04C-2E94-40E9-9FD2-6A07E1F2E129}" destId="{3DDC4B88-BCE5-4486-9C1E-4BC7905D1534}" srcOrd="2" destOrd="0" presId="urn:microsoft.com/office/officeart/2008/layout/HorizontalMultiLevelHierarchy"/>
    <dgm:cxn modelId="{062D0325-2589-410A-8882-4843F7582128}" type="presParOf" srcId="{3DDC4B88-BCE5-4486-9C1E-4BC7905D1534}" destId="{EE43C859-D667-4E47-9826-0A1B2321C542}" srcOrd="0" destOrd="0" presId="urn:microsoft.com/office/officeart/2008/layout/HorizontalMultiLevelHierarchy"/>
    <dgm:cxn modelId="{5A6AB803-6DA8-4F56-805E-997E9FCE4CA0}" type="presParOf" srcId="{C5D8F04C-2E94-40E9-9FD2-6A07E1F2E129}" destId="{1227A4FB-B80A-4B02-B2C1-3CB9A60438DD}" srcOrd="3" destOrd="0" presId="urn:microsoft.com/office/officeart/2008/layout/HorizontalMultiLevelHierarchy"/>
    <dgm:cxn modelId="{177E4D9B-EE1F-4A4B-B011-CB078EA986DC}" type="presParOf" srcId="{1227A4FB-B80A-4B02-B2C1-3CB9A60438DD}" destId="{32BE3BDC-A02C-49D1-9BDE-134292FE010D}" srcOrd="0" destOrd="0" presId="urn:microsoft.com/office/officeart/2008/layout/HorizontalMultiLevelHierarchy"/>
    <dgm:cxn modelId="{9401E473-EE17-4A78-A647-F0F02271BCA2}" type="presParOf" srcId="{1227A4FB-B80A-4B02-B2C1-3CB9A60438DD}" destId="{F7A85AA4-F689-4752-BAD7-AD42805A5604}" srcOrd="1" destOrd="0" presId="urn:microsoft.com/office/officeart/2008/layout/HorizontalMultiLevelHierarchy"/>
    <dgm:cxn modelId="{DFE6A285-A4DC-42E5-B1D0-9D3EA4601E8A}" type="presParOf" srcId="{C5D8F04C-2E94-40E9-9FD2-6A07E1F2E129}" destId="{94F0D3DC-B1C4-4FCB-A37F-94D2976161F2}" srcOrd="4" destOrd="0" presId="urn:microsoft.com/office/officeart/2008/layout/HorizontalMultiLevelHierarchy"/>
    <dgm:cxn modelId="{1940BD9A-A124-467F-9296-B163B9AB9627}" type="presParOf" srcId="{94F0D3DC-B1C4-4FCB-A37F-94D2976161F2}" destId="{5A75A4F7-EDDF-4F29-9AB2-1D543DD922A4}" srcOrd="0" destOrd="0" presId="urn:microsoft.com/office/officeart/2008/layout/HorizontalMultiLevelHierarchy"/>
    <dgm:cxn modelId="{EED8FE3C-71BB-472F-B799-A22721E69B35}" type="presParOf" srcId="{C5D8F04C-2E94-40E9-9FD2-6A07E1F2E129}" destId="{26EBA6CC-635C-4E50-B938-E17987EA7885}" srcOrd="5" destOrd="0" presId="urn:microsoft.com/office/officeart/2008/layout/HorizontalMultiLevelHierarchy"/>
    <dgm:cxn modelId="{090A68E6-5CFC-4192-BE94-56CD349E9808}" type="presParOf" srcId="{26EBA6CC-635C-4E50-B938-E17987EA7885}" destId="{9228AB95-B023-4B90-A97F-1E8B1AD2146B}" srcOrd="0" destOrd="0" presId="urn:microsoft.com/office/officeart/2008/layout/HorizontalMultiLevelHierarchy"/>
    <dgm:cxn modelId="{554BE99E-172B-4E59-8303-17905FC2CF16}" type="presParOf" srcId="{26EBA6CC-635C-4E50-B938-E17987EA7885}" destId="{962E3941-0158-4B3B-8B95-E65BECE09F5A}" srcOrd="1" destOrd="0" presId="urn:microsoft.com/office/officeart/2008/layout/HorizontalMultiLevelHierarchy"/>
    <dgm:cxn modelId="{DC63393B-1E0F-4BA2-A54E-FF09A1590029}" type="presParOf" srcId="{C5D8F04C-2E94-40E9-9FD2-6A07E1F2E129}" destId="{17B0F9BC-5547-4789-B094-8E4B2F748079}" srcOrd="6" destOrd="0" presId="urn:microsoft.com/office/officeart/2008/layout/HorizontalMultiLevelHierarchy"/>
    <dgm:cxn modelId="{324687C1-21D5-4E37-9106-279592374385}" type="presParOf" srcId="{17B0F9BC-5547-4789-B094-8E4B2F748079}" destId="{68A8CF28-C870-4D36-8BA1-449E5A4EDF7A}" srcOrd="0" destOrd="0" presId="urn:microsoft.com/office/officeart/2008/layout/HorizontalMultiLevelHierarchy"/>
    <dgm:cxn modelId="{8D24922C-155D-4363-8F62-D5AFEB38824B}" type="presParOf" srcId="{C5D8F04C-2E94-40E9-9FD2-6A07E1F2E129}" destId="{A3462487-F9B9-477E-9F88-D745C31A6D7C}" srcOrd="7" destOrd="0" presId="urn:microsoft.com/office/officeart/2008/layout/HorizontalMultiLevelHierarchy"/>
    <dgm:cxn modelId="{7B2CA879-98D4-4398-B7FA-A17BE3CF208E}" type="presParOf" srcId="{A3462487-F9B9-477E-9F88-D745C31A6D7C}" destId="{64AB6E75-A1A6-4650-95EA-FB09B815570E}" srcOrd="0" destOrd="0" presId="urn:microsoft.com/office/officeart/2008/layout/HorizontalMultiLevelHierarchy"/>
    <dgm:cxn modelId="{8850F7C0-D21E-4EF4-8B5A-5C4A7E42DD8D}" type="presParOf" srcId="{A3462487-F9B9-477E-9F88-D745C31A6D7C}" destId="{89A89F26-E63B-470F-8C71-D9D6EEAABFEB}" srcOrd="1" destOrd="0" presId="urn:microsoft.com/office/officeart/2008/layout/HorizontalMultiLevelHierarchy"/>
    <dgm:cxn modelId="{4C30BC2B-8F7D-4977-A785-DF934E4A25FB}" type="presParOf" srcId="{C5D8F04C-2E94-40E9-9FD2-6A07E1F2E129}" destId="{04421FC6-76E5-41FC-AF16-E4668976CD78}" srcOrd="8" destOrd="0" presId="urn:microsoft.com/office/officeart/2008/layout/HorizontalMultiLevelHierarchy"/>
    <dgm:cxn modelId="{F7CD365E-FC9D-4098-AC1E-4D64449B1A02}" type="presParOf" srcId="{04421FC6-76E5-41FC-AF16-E4668976CD78}" destId="{6867007E-D361-4600-86E3-732406D729B0}" srcOrd="0" destOrd="0" presId="urn:microsoft.com/office/officeart/2008/layout/HorizontalMultiLevelHierarchy"/>
    <dgm:cxn modelId="{12CF1A44-5840-47FB-BDB0-A2896B778253}" type="presParOf" srcId="{C5D8F04C-2E94-40E9-9FD2-6A07E1F2E129}" destId="{C4BDD490-630A-4CF6-85E3-DC64E7837C05}" srcOrd="9" destOrd="0" presId="urn:microsoft.com/office/officeart/2008/layout/HorizontalMultiLevelHierarchy"/>
    <dgm:cxn modelId="{233D8FB5-A9DB-460A-9D63-9481D19F458E}" type="presParOf" srcId="{C4BDD490-630A-4CF6-85E3-DC64E7837C05}" destId="{A9C4CA9E-0BB9-4FA4-9A57-A3F69F0960EE}" srcOrd="0" destOrd="0" presId="urn:microsoft.com/office/officeart/2008/layout/HorizontalMultiLevelHierarchy"/>
    <dgm:cxn modelId="{ECAB6E22-7DC2-4B09-867A-DD42A18AB72F}" type="presParOf" srcId="{C4BDD490-630A-4CF6-85E3-DC64E7837C05}" destId="{B4530D6F-1886-49CC-8196-AEF19898BD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27FEC8-E49A-4050-8108-2DAC3F00ECA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9319D2-CFCA-4899-8172-966BA76F2093}">
      <dgm:prSet phldrT="[Текст]" custT="1"/>
      <dgm:spPr>
        <a:solidFill>
          <a:schemeClr val="bg1">
            <a:lumMod val="75000"/>
          </a:schemeClr>
        </a:solidFill>
        <a:ln>
          <a:solidFill>
            <a:srgbClr val="1F4F7B"/>
          </a:solidFill>
        </a:ln>
      </dgm:spPr>
      <dgm:t>
        <a:bodyPr/>
        <a:lstStyle/>
        <a:p>
          <a:r>
            <a:rPr lang="ru-RU" sz="40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Финансовые:</a:t>
          </a:r>
          <a:r>
            <a:rPr lang="ru-RU" sz="4000" kern="1200" dirty="0" smtClean="0"/>
            <a:t> </a:t>
          </a:r>
          <a:endParaRPr lang="ru-RU" sz="4000" kern="1200" dirty="0"/>
        </a:p>
      </dgm:t>
    </dgm:pt>
    <dgm:pt modelId="{A3027552-0C29-4A77-B9E4-8D87B4F4BA51}" type="parTrans" cxnId="{74F581AF-DE66-4F23-BF41-033644FC94CC}">
      <dgm:prSet/>
      <dgm:spPr/>
      <dgm:t>
        <a:bodyPr/>
        <a:lstStyle/>
        <a:p>
          <a:endParaRPr lang="ru-RU"/>
        </a:p>
      </dgm:t>
    </dgm:pt>
    <dgm:pt modelId="{3F1A6C24-40CE-443E-BC87-DFE35C927064}" type="sibTrans" cxnId="{74F581AF-DE66-4F23-BF41-033644FC94CC}">
      <dgm:prSet/>
      <dgm:spPr/>
      <dgm:t>
        <a:bodyPr/>
        <a:lstStyle/>
        <a:p>
          <a:endParaRPr lang="ru-RU"/>
        </a:p>
      </dgm:t>
    </dgm:pt>
    <dgm:pt modelId="{0F1181AB-7775-4140-9FF1-432C3FF3FF84}">
      <dgm:prSet phldrT="[Текст]" custT="1"/>
      <dgm:spPr>
        <a:solidFill>
          <a:srgbClr val="E6E7EB"/>
        </a:solidFill>
        <a:ln>
          <a:solidFill>
            <a:srgbClr val="1F4F7B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Свердловский областной фонд поддержки предпринимательства</a:t>
          </a: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https://sofp.ru/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Фонд технологического развития промышленности Свердловской области </a:t>
          </a: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2"/>
            </a:rPr>
            <a:t>http://frpso.ru/</a:t>
          </a: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b="0" kern="1200" dirty="0" smtClean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b="0" kern="1200" dirty="0" smtClean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95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другие…</a:t>
          </a:r>
          <a:endParaRPr lang="ru-RU" sz="21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E197FA-3A95-42D5-AD6A-383165F3321A}" type="parTrans" cxnId="{5D14EC75-E604-4388-B05C-D1F13598D486}">
      <dgm:prSet/>
      <dgm:spPr/>
      <dgm:t>
        <a:bodyPr/>
        <a:lstStyle/>
        <a:p>
          <a:endParaRPr lang="ru-RU"/>
        </a:p>
      </dgm:t>
    </dgm:pt>
    <dgm:pt modelId="{FD26E3EF-6211-4DA7-9C49-19BBD1745C6C}" type="sibTrans" cxnId="{5D14EC75-E604-4388-B05C-D1F13598D486}">
      <dgm:prSet/>
      <dgm:spPr/>
      <dgm:t>
        <a:bodyPr/>
        <a:lstStyle/>
        <a:p>
          <a:endParaRPr lang="ru-RU"/>
        </a:p>
      </dgm:t>
    </dgm:pt>
    <dgm:pt modelId="{E174562B-66D6-4ACE-9F49-65A49C069EB2}">
      <dgm:prSet phldrT="[Текст]" custT="1"/>
      <dgm:spPr>
        <a:solidFill>
          <a:srgbClr val="E6E7EB"/>
        </a:solidFill>
        <a:ln>
          <a:solidFill>
            <a:srgbClr val="1F4F7B"/>
          </a:solidFill>
        </a:ln>
      </dgm:spPr>
      <dgm:t>
        <a:bodyPr/>
        <a:lstStyle/>
        <a:p>
          <a:pPr>
            <a:lnSpc>
              <a:spcPct val="95000"/>
            </a:lnSpc>
            <a:spcAft>
              <a:spcPts val="0"/>
            </a:spcAft>
          </a:pP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</a:t>
          </a:r>
          <a:r>
            <a:rPr lang="ru-RU" sz="26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Инвестиционный портал </a:t>
          </a:r>
          <a:b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Свердловской области</a:t>
          </a:r>
        </a:p>
        <a:p>
          <a:pPr>
            <a:lnSpc>
              <a:spcPct val="95000"/>
            </a:lnSpc>
            <a:spcAft>
              <a:spcPts val="0"/>
            </a:spcAft>
          </a:pP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3"/>
            </a:rPr>
            <a:t>http://invest.midural.ru/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>
            <a:lnSpc>
              <a:spcPct val="95000"/>
            </a:lnSpc>
            <a:spcAft>
              <a:spcPts val="0"/>
            </a:spcAft>
          </a:pPr>
          <a:endParaRPr lang="ru-RU" sz="2600" b="0" kern="1200" dirty="0" smtClean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>
            <a:lnSpc>
              <a:spcPct val="95000"/>
            </a:lnSpc>
            <a:spcAft>
              <a:spcPts val="0"/>
            </a:spcAft>
          </a:pP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«Мой бизнес» – портал малого </a:t>
          </a:r>
          <a:b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среднего бизнеса Свердловской области</a:t>
          </a:r>
        </a:p>
        <a:p>
          <a:pPr>
            <a:lnSpc>
              <a:spcPct val="95000"/>
            </a:lnSpc>
            <a:spcAft>
              <a:spcPts val="0"/>
            </a:spcAft>
          </a:pP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4"/>
            </a:rPr>
            <a:t>http://66msp.ru/</a:t>
          </a: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2600" b="0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82B0F6D1-5931-499F-9136-9150E946E2E7}" type="parTrans" cxnId="{A621571A-3508-46A1-B0EE-50A1F089E4A8}">
      <dgm:prSet/>
      <dgm:spPr/>
      <dgm:t>
        <a:bodyPr/>
        <a:lstStyle/>
        <a:p>
          <a:endParaRPr lang="ru-RU"/>
        </a:p>
      </dgm:t>
    </dgm:pt>
    <dgm:pt modelId="{E9D46A74-8E05-40F1-B57A-7C07D6595F3A}" type="sibTrans" cxnId="{A621571A-3508-46A1-B0EE-50A1F089E4A8}">
      <dgm:prSet/>
      <dgm:spPr/>
      <dgm:t>
        <a:bodyPr/>
        <a:lstStyle/>
        <a:p>
          <a:endParaRPr lang="ru-RU"/>
        </a:p>
      </dgm:t>
    </dgm:pt>
    <dgm:pt modelId="{659F9718-562D-456E-BEF6-88D2E7A3D529}">
      <dgm:prSet phldrT="[Текст]" custT="1"/>
      <dgm:spPr>
        <a:solidFill>
          <a:srgbClr val="E6E7EB"/>
        </a:solidFill>
        <a:ln>
          <a:solidFill>
            <a:srgbClr val="1F4F7B"/>
          </a:solidFill>
        </a:ln>
      </dgm:spPr>
      <dgm:t>
        <a:bodyPr/>
        <a:lstStyle/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инвестиций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развития Свердловской области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5"/>
            </a:rPr>
            <a:t>http://mir.midural.ru/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агропромышленного комплекса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продовольствия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Свердловской области 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6"/>
            </a:rPr>
            <a:t>https://mcxso.midural.ru/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defTabSz="8890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промышленности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науки Свердловской области</a:t>
          </a: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7"/>
            </a:rPr>
            <a:t>http://mpr.midural.ru/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другие…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3CA895D-7C43-4894-9472-9D61769B19A9}" type="sibTrans" cxnId="{2D69B912-DA64-45C9-A75E-9CE2E5D47AAA}">
      <dgm:prSet/>
      <dgm:spPr/>
      <dgm:t>
        <a:bodyPr/>
        <a:lstStyle/>
        <a:p>
          <a:endParaRPr lang="ru-RU"/>
        </a:p>
      </dgm:t>
    </dgm:pt>
    <dgm:pt modelId="{9A6F5C8F-4EE8-4506-8DFB-5CE16AEDBFB9}" type="parTrans" cxnId="{2D69B912-DA64-45C9-A75E-9CE2E5D47AAA}">
      <dgm:prSet/>
      <dgm:spPr/>
      <dgm:t>
        <a:bodyPr/>
        <a:lstStyle/>
        <a:p>
          <a:endParaRPr lang="ru-RU"/>
        </a:p>
      </dgm:t>
    </dgm:pt>
    <dgm:pt modelId="{22B4F155-5D41-4012-BA85-FB4F1204FF02}" type="pres">
      <dgm:prSet presAssocID="{AC27FEC8-E49A-4050-8108-2DAC3F00ECA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A754D03-E7A7-42DA-B4B2-B466954F21C4}" type="pres">
      <dgm:prSet presAssocID="{299319D2-CFCA-4899-8172-966BA76F2093}" presName="roof" presStyleLbl="dkBgShp" presStyleIdx="0" presStyleCnt="2" custScaleY="37769" custLinFactNeighborY="-6222"/>
      <dgm:spPr/>
      <dgm:t>
        <a:bodyPr/>
        <a:lstStyle/>
        <a:p>
          <a:endParaRPr lang="ru-RU"/>
        </a:p>
      </dgm:t>
    </dgm:pt>
    <dgm:pt modelId="{E26E3458-A53D-4EC4-8E1B-EC3F739C7753}" type="pres">
      <dgm:prSet presAssocID="{299319D2-CFCA-4899-8172-966BA76F2093}" presName="pillars" presStyleCnt="0"/>
      <dgm:spPr/>
    </dgm:pt>
    <dgm:pt modelId="{CFC27F4E-3ADC-4993-BCB8-95FDFE2B498E}" type="pres">
      <dgm:prSet presAssocID="{299319D2-CFCA-4899-8172-966BA76F2093}" presName="pillar1" presStyleLbl="node1" presStyleIdx="0" presStyleCnt="3" custScaleX="122378" custScaleY="113012" custLinFactNeighborX="-89" custLinFactNeighborY="-115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0AA45A-A0F7-41E9-8858-83627C00DBBE}" type="pres">
      <dgm:prSet presAssocID="{0F1181AB-7775-4140-9FF1-432C3FF3FF84}" presName="pillarX" presStyleLbl="node1" presStyleIdx="1" presStyleCnt="3" custScaleY="112828" custLinFactNeighborX="-451" custLinFactNeighborY="-11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50A20-C655-487C-BE8B-870D90C27D25}" type="pres">
      <dgm:prSet presAssocID="{E174562B-66D6-4ACE-9F49-65A49C069EB2}" presName="pillarX" presStyleLbl="node1" presStyleIdx="2" presStyleCnt="3" custScaleX="101494" custScaleY="112297" custLinFactNeighborX="-445" custLinFactNeighborY="-114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64C5F-2C33-492B-9300-14EDF4539469}" type="pres">
      <dgm:prSet presAssocID="{299319D2-CFCA-4899-8172-966BA76F2093}" presName="base" presStyleLbl="dkBgShp" presStyleIdx="1" presStyleCnt="2" custFlipVert="1" custScaleY="11612" custLinFactNeighborY="-94041"/>
      <dgm:spPr>
        <a:solidFill>
          <a:srgbClr val="E6E7EB"/>
        </a:solidFill>
        <a:ln>
          <a:solidFill>
            <a:srgbClr val="1F4F7B"/>
          </a:solidFill>
        </a:ln>
      </dgm:spPr>
    </dgm:pt>
  </dgm:ptLst>
  <dgm:cxnLst>
    <dgm:cxn modelId="{E195CD32-50E0-43DF-91E4-EFEB17D3A352}" type="presOf" srcId="{AC27FEC8-E49A-4050-8108-2DAC3F00ECAF}" destId="{22B4F155-5D41-4012-BA85-FB4F1204FF02}" srcOrd="0" destOrd="0" presId="urn:microsoft.com/office/officeart/2005/8/layout/hList3"/>
    <dgm:cxn modelId="{74F581AF-DE66-4F23-BF41-033644FC94CC}" srcId="{AC27FEC8-E49A-4050-8108-2DAC3F00ECAF}" destId="{299319D2-CFCA-4899-8172-966BA76F2093}" srcOrd="0" destOrd="0" parTransId="{A3027552-0C29-4A77-B9E4-8D87B4F4BA51}" sibTransId="{3F1A6C24-40CE-443E-BC87-DFE35C927064}"/>
    <dgm:cxn modelId="{0DAC7FA9-5C7D-469D-BDFC-CCA969134A4C}" type="presOf" srcId="{659F9718-562D-456E-BEF6-88D2E7A3D529}" destId="{CFC27F4E-3ADC-4993-BCB8-95FDFE2B498E}" srcOrd="0" destOrd="0" presId="urn:microsoft.com/office/officeart/2005/8/layout/hList3"/>
    <dgm:cxn modelId="{2D69B912-DA64-45C9-A75E-9CE2E5D47AAA}" srcId="{299319D2-CFCA-4899-8172-966BA76F2093}" destId="{659F9718-562D-456E-BEF6-88D2E7A3D529}" srcOrd="0" destOrd="0" parTransId="{9A6F5C8F-4EE8-4506-8DFB-5CE16AEDBFB9}" sibTransId="{53CA895D-7C43-4894-9472-9D61769B19A9}"/>
    <dgm:cxn modelId="{4BA174E5-D34F-4DD8-85AC-BC29F5B2AF69}" type="presOf" srcId="{E174562B-66D6-4ACE-9F49-65A49C069EB2}" destId="{70450A20-C655-487C-BE8B-870D90C27D25}" srcOrd="0" destOrd="0" presId="urn:microsoft.com/office/officeart/2005/8/layout/hList3"/>
    <dgm:cxn modelId="{3800BFCA-97E6-467B-AB82-AE083F746042}" type="presOf" srcId="{299319D2-CFCA-4899-8172-966BA76F2093}" destId="{6A754D03-E7A7-42DA-B4B2-B466954F21C4}" srcOrd="0" destOrd="0" presId="urn:microsoft.com/office/officeart/2005/8/layout/hList3"/>
    <dgm:cxn modelId="{5D14EC75-E604-4388-B05C-D1F13598D486}" srcId="{299319D2-CFCA-4899-8172-966BA76F2093}" destId="{0F1181AB-7775-4140-9FF1-432C3FF3FF84}" srcOrd="1" destOrd="0" parTransId="{16E197FA-3A95-42D5-AD6A-383165F3321A}" sibTransId="{FD26E3EF-6211-4DA7-9C49-19BBD1745C6C}"/>
    <dgm:cxn modelId="{16471D9C-326D-4A81-BC21-5D63402EDF63}" type="presOf" srcId="{0F1181AB-7775-4140-9FF1-432C3FF3FF84}" destId="{9A0AA45A-A0F7-41E9-8858-83627C00DBBE}" srcOrd="0" destOrd="0" presId="urn:microsoft.com/office/officeart/2005/8/layout/hList3"/>
    <dgm:cxn modelId="{A621571A-3508-46A1-B0EE-50A1F089E4A8}" srcId="{299319D2-CFCA-4899-8172-966BA76F2093}" destId="{E174562B-66D6-4ACE-9F49-65A49C069EB2}" srcOrd="2" destOrd="0" parTransId="{82B0F6D1-5931-499F-9136-9150E946E2E7}" sibTransId="{E9D46A74-8E05-40F1-B57A-7C07D6595F3A}"/>
    <dgm:cxn modelId="{66C08D63-4D36-4BEC-8A6F-2382D0328D15}" type="presParOf" srcId="{22B4F155-5D41-4012-BA85-FB4F1204FF02}" destId="{6A754D03-E7A7-42DA-B4B2-B466954F21C4}" srcOrd="0" destOrd="0" presId="urn:microsoft.com/office/officeart/2005/8/layout/hList3"/>
    <dgm:cxn modelId="{173A4EC9-0B9C-4112-89E1-B77D9C90BD07}" type="presParOf" srcId="{22B4F155-5D41-4012-BA85-FB4F1204FF02}" destId="{E26E3458-A53D-4EC4-8E1B-EC3F739C7753}" srcOrd="1" destOrd="0" presId="urn:microsoft.com/office/officeart/2005/8/layout/hList3"/>
    <dgm:cxn modelId="{C510CA39-641A-4A0C-92C1-23F44A3B39A9}" type="presParOf" srcId="{E26E3458-A53D-4EC4-8E1B-EC3F739C7753}" destId="{CFC27F4E-3ADC-4993-BCB8-95FDFE2B498E}" srcOrd="0" destOrd="0" presId="urn:microsoft.com/office/officeart/2005/8/layout/hList3"/>
    <dgm:cxn modelId="{CC111A6F-6769-4029-A334-F4D3432D1927}" type="presParOf" srcId="{E26E3458-A53D-4EC4-8E1B-EC3F739C7753}" destId="{9A0AA45A-A0F7-41E9-8858-83627C00DBBE}" srcOrd="1" destOrd="0" presId="urn:microsoft.com/office/officeart/2005/8/layout/hList3"/>
    <dgm:cxn modelId="{2019A8C3-B866-4A54-9525-B81CB2C07A40}" type="presParOf" srcId="{E26E3458-A53D-4EC4-8E1B-EC3F739C7753}" destId="{70450A20-C655-487C-BE8B-870D90C27D25}" srcOrd="2" destOrd="0" presId="urn:microsoft.com/office/officeart/2005/8/layout/hList3"/>
    <dgm:cxn modelId="{825227ED-4167-47DD-9CDE-7CBA729EA38D}" type="presParOf" srcId="{22B4F155-5D41-4012-BA85-FB4F1204FF02}" destId="{0B064C5F-2C33-492B-9300-14EDF453946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21FC6-76E5-41FC-AF16-E4668976CD78}">
      <dsp:nvSpPr>
        <dsp:cNvPr id="0" name=""/>
        <dsp:cNvSpPr/>
      </dsp:nvSpPr>
      <dsp:spPr>
        <a:xfrm>
          <a:off x="1461444" y="2466360"/>
          <a:ext cx="538636" cy="20527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9318" y="0"/>
              </a:lnTo>
              <a:lnTo>
                <a:pt x="269318" y="2052731"/>
              </a:lnTo>
              <a:lnTo>
                <a:pt x="538636" y="2052731"/>
              </a:lnTo>
            </a:path>
          </a:pathLst>
        </a:custGeom>
        <a:noFill/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77707" y="3439670"/>
        <a:ext cx="106111" cy="106111"/>
      </dsp:txXfrm>
    </dsp:sp>
    <dsp:sp modelId="{17B0F9BC-5547-4789-B094-8E4B2F748079}">
      <dsp:nvSpPr>
        <dsp:cNvPr id="0" name=""/>
        <dsp:cNvSpPr/>
      </dsp:nvSpPr>
      <dsp:spPr>
        <a:xfrm>
          <a:off x="1461444" y="2466360"/>
          <a:ext cx="538636" cy="10263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9318" y="0"/>
              </a:lnTo>
              <a:lnTo>
                <a:pt x="269318" y="1026365"/>
              </a:lnTo>
              <a:lnTo>
                <a:pt x="538636" y="1026365"/>
              </a:lnTo>
            </a:path>
          </a:pathLst>
        </a:custGeom>
        <a:noFill/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01785" y="2950565"/>
        <a:ext cx="57955" cy="57955"/>
      </dsp:txXfrm>
    </dsp:sp>
    <dsp:sp modelId="{94F0D3DC-B1C4-4FCB-A37F-94D2976161F2}">
      <dsp:nvSpPr>
        <dsp:cNvPr id="0" name=""/>
        <dsp:cNvSpPr/>
      </dsp:nvSpPr>
      <dsp:spPr>
        <a:xfrm>
          <a:off x="1461444" y="2420640"/>
          <a:ext cx="5386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8636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17297" y="2452894"/>
        <a:ext cx="26931" cy="26931"/>
      </dsp:txXfrm>
    </dsp:sp>
    <dsp:sp modelId="{3DDC4B88-BCE5-4486-9C1E-4BC7905D1534}">
      <dsp:nvSpPr>
        <dsp:cNvPr id="0" name=""/>
        <dsp:cNvSpPr/>
      </dsp:nvSpPr>
      <dsp:spPr>
        <a:xfrm>
          <a:off x="1461444" y="1439994"/>
          <a:ext cx="538636" cy="1026365"/>
        </a:xfrm>
        <a:custGeom>
          <a:avLst/>
          <a:gdLst/>
          <a:ahLst/>
          <a:cxnLst/>
          <a:rect l="0" t="0" r="0" b="0"/>
          <a:pathLst>
            <a:path>
              <a:moveTo>
                <a:pt x="0" y="1026365"/>
              </a:moveTo>
              <a:lnTo>
                <a:pt x="269318" y="1026365"/>
              </a:lnTo>
              <a:lnTo>
                <a:pt x="269318" y="0"/>
              </a:lnTo>
              <a:lnTo>
                <a:pt x="53863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701785" y="1924199"/>
        <a:ext cx="57955" cy="57955"/>
      </dsp:txXfrm>
    </dsp:sp>
    <dsp:sp modelId="{E4CA33EA-A444-4B16-A6B8-1339A460DD8C}">
      <dsp:nvSpPr>
        <dsp:cNvPr id="0" name=""/>
        <dsp:cNvSpPr/>
      </dsp:nvSpPr>
      <dsp:spPr>
        <a:xfrm>
          <a:off x="1461444" y="413628"/>
          <a:ext cx="538636" cy="2052731"/>
        </a:xfrm>
        <a:custGeom>
          <a:avLst/>
          <a:gdLst/>
          <a:ahLst/>
          <a:cxnLst/>
          <a:rect l="0" t="0" r="0" b="0"/>
          <a:pathLst>
            <a:path>
              <a:moveTo>
                <a:pt x="0" y="2052731"/>
              </a:moveTo>
              <a:lnTo>
                <a:pt x="269318" y="2052731"/>
              </a:lnTo>
              <a:lnTo>
                <a:pt x="269318" y="0"/>
              </a:lnTo>
              <a:lnTo>
                <a:pt x="538636" y="0"/>
              </a:lnTo>
            </a:path>
          </a:pathLst>
        </a:custGeom>
        <a:noFill/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677707" y="1386938"/>
        <a:ext cx="106111" cy="106111"/>
      </dsp:txXfrm>
    </dsp:sp>
    <dsp:sp modelId="{BA98EEB5-A433-4DDC-9254-9F464531289D}">
      <dsp:nvSpPr>
        <dsp:cNvPr id="0" name=""/>
        <dsp:cNvSpPr/>
      </dsp:nvSpPr>
      <dsp:spPr>
        <a:xfrm rot="16200000">
          <a:off x="-1109871" y="2055814"/>
          <a:ext cx="4321540" cy="821092"/>
        </a:xfrm>
        <a:prstGeom prst="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 шагов</a:t>
          </a:r>
          <a:endParaRPr lang="ru-RU" sz="2800" b="1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-1109871" y="2055814"/>
        <a:ext cx="4321540" cy="821092"/>
      </dsp:txXfrm>
    </dsp:sp>
    <dsp:sp modelId="{D0679D96-4B18-458A-BE5E-8897A942025F}">
      <dsp:nvSpPr>
        <dsp:cNvPr id="0" name=""/>
        <dsp:cNvSpPr/>
      </dsp:nvSpPr>
      <dsp:spPr>
        <a:xfrm>
          <a:off x="2000081" y="3082"/>
          <a:ext cx="4766047" cy="82109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1. «Прямой контакт </a:t>
          </a:r>
          <a:b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 Губернатором»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000081" y="3082"/>
        <a:ext cx="4766047" cy="821092"/>
      </dsp:txXfrm>
    </dsp:sp>
    <dsp:sp modelId="{32BE3BDC-A02C-49D1-9BDE-134292FE010D}">
      <dsp:nvSpPr>
        <dsp:cNvPr id="0" name=""/>
        <dsp:cNvSpPr/>
      </dsp:nvSpPr>
      <dsp:spPr>
        <a:xfrm>
          <a:off x="2000081" y="1029448"/>
          <a:ext cx="4782960" cy="82109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2. «Новые рынки»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000081" y="1029448"/>
        <a:ext cx="4782960" cy="821092"/>
      </dsp:txXfrm>
    </dsp:sp>
    <dsp:sp modelId="{9228AB95-B023-4B90-A97F-1E8B1AD2146B}">
      <dsp:nvSpPr>
        <dsp:cNvPr id="0" name=""/>
        <dsp:cNvSpPr/>
      </dsp:nvSpPr>
      <dsp:spPr>
        <a:xfrm>
          <a:off x="2000081" y="2055814"/>
          <a:ext cx="4787511" cy="82109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3. «Закупки для </a:t>
          </a:r>
          <a:r>
            <a:rPr lang="ru-RU" sz="2400" b="1" kern="1200" dirty="0" err="1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государст</a:t>
          </a: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-венных и муниципальных нужд»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000081" y="2055814"/>
        <a:ext cx="4787511" cy="821092"/>
      </dsp:txXfrm>
    </dsp:sp>
    <dsp:sp modelId="{64AB6E75-A1A6-4650-95EA-FB09B815570E}">
      <dsp:nvSpPr>
        <dsp:cNvPr id="0" name=""/>
        <dsp:cNvSpPr/>
      </dsp:nvSpPr>
      <dsp:spPr>
        <a:xfrm>
          <a:off x="2000081" y="3082180"/>
          <a:ext cx="4790258" cy="82109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4. «Новые предприниматели»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000081" y="3082180"/>
        <a:ext cx="4790258" cy="821092"/>
      </dsp:txXfrm>
    </dsp:sp>
    <dsp:sp modelId="{A9C4CA9E-0BB9-4FA4-9A57-A3F69F0960EE}">
      <dsp:nvSpPr>
        <dsp:cNvPr id="0" name=""/>
        <dsp:cNvSpPr/>
      </dsp:nvSpPr>
      <dsp:spPr>
        <a:xfrm>
          <a:off x="2000081" y="4108545"/>
          <a:ext cx="4790258" cy="821092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Шаг 5. «Качественные услуги </a:t>
          </a:r>
          <a:b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4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для бизнеса»</a:t>
          </a:r>
          <a:endParaRPr lang="ru-RU" sz="2400" b="1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2000081" y="4108545"/>
        <a:ext cx="4790258" cy="8210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54D03-E7A7-42DA-B4B2-B466954F21C4}">
      <dsp:nvSpPr>
        <dsp:cNvPr id="0" name=""/>
        <dsp:cNvSpPr/>
      </dsp:nvSpPr>
      <dsp:spPr>
        <a:xfrm>
          <a:off x="0" y="239118"/>
          <a:ext cx="10809838" cy="637301"/>
        </a:xfrm>
        <a:prstGeom prst="rect">
          <a:avLst/>
        </a:prstGeom>
        <a:solidFill>
          <a:schemeClr val="bg1">
            <a:lumMod val="75000"/>
          </a:schemeClr>
        </a:solidFill>
        <a:ln>
          <a:solidFill>
            <a:srgbClr val="1F4F7B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Финансовые:</a:t>
          </a:r>
          <a:r>
            <a:rPr lang="ru-RU" sz="4000" kern="1200" dirty="0" smtClean="0"/>
            <a:t> </a:t>
          </a:r>
          <a:endParaRPr lang="ru-RU" sz="4000" kern="1200" dirty="0"/>
        </a:p>
      </dsp:txBody>
      <dsp:txXfrm>
        <a:off x="0" y="239118"/>
        <a:ext cx="10809838" cy="637301"/>
      </dsp:txXfrm>
    </dsp:sp>
    <dsp:sp modelId="{CFC27F4E-3ADC-4993-BCB8-95FDFE2B498E}">
      <dsp:nvSpPr>
        <dsp:cNvPr id="0" name=""/>
        <dsp:cNvSpPr/>
      </dsp:nvSpPr>
      <dsp:spPr>
        <a:xfrm>
          <a:off x="10" y="865817"/>
          <a:ext cx="4082344" cy="4004548"/>
        </a:xfrm>
        <a:prstGeom prst="rect">
          <a:avLst/>
        </a:prstGeom>
        <a:solidFill>
          <a:srgbClr val="E6E7EB"/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инвестиций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развития Свердловской области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http://mir.midural.ru/</a:t>
          </a:r>
          <a:endParaRPr lang="ru-RU" sz="20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агропромышленного комплекса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продовольствия </a:t>
          </a:r>
          <a:b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Свердловской области </a:t>
          </a: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https://mcxso.midural.ru/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8890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Министерство промышленности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науки Свердловской области</a:t>
          </a: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en-US" sz="20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http://mpr.midural.ru/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8890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0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другие…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0" y="865817"/>
        <a:ext cx="4082344" cy="4004548"/>
      </dsp:txXfrm>
    </dsp:sp>
    <dsp:sp modelId="{9A0AA45A-A0F7-41E9-8858-83627C00DBBE}">
      <dsp:nvSpPr>
        <dsp:cNvPr id="0" name=""/>
        <dsp:cNvSpPr/>
      </dsp:nvSpPr>
      <dsp:spPr>
        <a:xfrm>
          <a:off x="4070279" y="874250"/>
          <a:ext cx="3335848" cy="3998028"/>
        </a:xfrm>
        <a:prstGeom prst="rect">
          <a:avLst/>
        </a:prstGeom>
        <a:solidFill>
          <a:srgbClr val="E6E7EB"/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Свердловский областной фонд поддержки предпринимательства</a:t>
          </a: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https://sofp.ru/</a:t>
          </a:r>
          <a:r>
            <a:rPr lang="ru-RU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Фонд технологического развития промышленности Свердловской области </a:t>
          </a: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5"/>
            </a:rPr>
            <a:t>http://frpso.ru/</a:t>
          </a: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b="0" kern="1200" dirty="0" smtClean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500" b="0" kern="1200" dirty="0" smtClean="0">
            <a:solidFill>
              <a:srgbClr val="00206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95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0" kern="1200" spc="-20" baseline="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</a:t>
          </a:r>
          <a:r>
            <a:rPr lang="ru-RU" sz="21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другие…</a:t>
          </a:r>
          <a:endParaRPr lang="ru-RU" sz="21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0279" y="874250"/>
        <a:ext cx="3335848" cy="3998028"/>
      </dsp:txXfrm>
    </dsp:sp>
    <dsp:sp modelId="{70450A20-C655-487C-BE8B-870D90C27D25}">
      <dsp:nvSpPr>
        <dsp:cNvPr id="0" name=""/>
        <dsp:cNvSpPr/>
      </dsp:nvSpPr>
      <dsp:spPr>
        <a:xfrm>
          <a:off x="7406327" y="882737"/>
          <a:ext cx="3385686" cy="3979212"/>
        </a:xfrm>
        <a:prstGeom prst="rect">
          <a:avLst/>
        </a:prstGeom>
        <a:solidFill>
          <a:srgbClr val="E6E7EB"/>
        </a:solidFill>
        <a:ln w="12700" cap="flat" cmpd="sng" algn="ctr">
          <a:solidFill>
            <a:srgbClr val="1F4F7B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</a:t>
          </a:r>
          <a:r>
            <a:rPr lang="ru-RU" sz="2600" b="0" kern="1200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Инвестиционный портал </a:t>
          </a:r>
          <a:b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Свердловской области</a:t>
          </a:r>
        </a:p>
        <a:p>
          <a:pPr lvl="0" algn="ctr" defTabSz="11557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6"/>
            </a:rPr>
            <a:t>http://invest.midural.ru/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lvl="0" algn="ctr" defTabSz="11557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endParaRPr lang="ru-RU" sz="2600" b="0" kern="1200" dirty="0" smtClean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lvl="0" algn="ctr" defTabSz="11557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✓ «Мой бизнес» – портал малого </a:t>
          </a:r>
          <a:b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 среднего бизнеса Свердловской области</a:t>
          </a:r>
        </a:p>
        <a:p>
          <a:pPr lvl="0" algn="ctr" defTabSz="1155700">
            <a:lnSpc>
              <a:spcPct val="95000"/>
            </a:lnSpc>
            <a:spcBef>
              <a:spcPct val="0"/>
            </a:spcBef>
            <a:spcAft>
              <a:spcPts val="0"/>
            </a:spcAft>
          </a:pP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  <a:hlinkClick xmlns:r="http://schemas.openxmlformats.org/officeDocument/2006/relationships" r:id="rId7"/>
            </a:rPr>
            <a:t>http://66msp.ru/</a:t>
          </a:r>
          <a:r>
            <a:rPr lang="en-US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r>
            <a:rPr lang="ru-RU" sz="2600" b="0" kern="1200" dirty="0" smtClean="0">
              <a:solidFill>
                <a:srgbClr val="C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  <a:endParaRPr lang="ru-RU" sz="2600" b="0" kern="1200" dirty="0">
            <a:solidFill>
              <a:srgbClr val="C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406327" y="882737"/>
        <a:ext cx="3385686" cy="3979212"/>
      </dsp:txXfrm>
    </dsp:sp>
    <dsp:sp modelId="{0B064C5F-2C33-492B-9300-14EDF4539469}">
      <dsp:nvSpPr>
        <dsp:cNvPr id="0" name=""/>
        <dsp:cNvSpPr/>
      </dsp:nvSpPr>
      <dsp:spPr>
        <a:xfrm flipV="1">
          <a:off x="0" y="4853655"/>
          <a:ext cx="10809838" cy="45718"/>
        </a:xfrm>
        <a:prstGeom prst="rect">
          <a:avLst/>
        </a:prstGeom>
        <a:solidFill>
          <a:srgbClr val="E6E7EB"/>
        </a:solidFill>
        <a:ln>
          <a:solidFill>
            <a:srgbClr val="1F4F7B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6FEBA7-E69E-4B32-B20E-7422920CB7EE}" type="datetimeFigureOut">
              <a:rPr lang="ru-RU" smtClean="0"/>
              <a:t>26.03.2019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1FF3AE-0BD6-4FAC-AD6E-E825AA5F10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339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29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208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55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633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475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92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10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174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036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615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533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59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A8087-BEC8-4364-8CB7-ACFAF0522DC8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33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84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71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26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20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8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2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912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700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5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532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41A58-FF49-49B4-88D6-63DF54A458B1}" type="datetimeFigureOut">
              <a:rPr lang="ru-RU" smtClean="0"/>
              <a:pPr/>
              <a:t>26.03.2019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72917-F2A8-4D87-9D15-0D3DE9F0F5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2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diagramColors" Target="../diagrams/colors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6.jpg"/><Relationship Id="rId10" Type="http://schemas.openxmlformats.org/officeDocument/2006/relationships/diagramLayout" Target="../diagrams/layout1.xml"/><Relationship Id="rId4" Type="http://schemas.openxmlformats.org/officeDocument/2006/relationships/image" Target="../media/image5.jpeg"/><Relationship Id="rId9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nvest.midural.ru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66msp.ru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3.jpg"/><Relationship Id="rId7" Type="http://schemas.openxmlformats.org/officeDocument/2006/relationships/hyperlink" Target="http://uzpp.midural.ru/article/show/id/13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ombudsmanbiz.ru/" TargetMode="Externa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zpp.midural.ru/article/show/id/135" TargetMode="Externa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www.facebook.com/groups/277862715721648/" TargetMode="Externa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://uzpp.midural.ru/article/show/id/13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6665" y="1228808"/>
            <a:ext cx="10661526" cy="53086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endParaRPr lang="ru-RU" sz="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Уполномоченного </a:t>
            </a:r>
            <a:r>
              <a:rPr lang="ru-RU" sz="52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2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52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защите прав предпринимателей </a:t>
            </a:r>
            <a: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2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  <a: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2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субъектов предпринимательской </a:t>
            </a:r>
            <a:r>
              <a:rPr lang="ru-RU" sz="52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endParaRPr lang="ru-RU" sz="2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endParaRPr lang="ru-RU" sz="2000" b="1" kern="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r>
              <a:rPr lang="ru-RU" sz="2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марта </a:t>
            </a:r>
            <a:r>
              <a:rPr lang="ru-RU" sz="20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года</a:t>
            </a:r>
            <a:endParaRPr lang="ru-RU" sz="2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r>
              <a:rPr lang="ru-RU" sz="2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Нижний </a:t>
            </a:r>
            <a:r>
              <a:rPr lang="ru-RU" sz="20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Тагил</a:t>
            </a:r>
            <a:endParaRPr lang="ru-RU" sz="2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77" y="0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3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46665" y="1549400"/>
            <a:ext cx="10661526" cy="5308600"/>
          </a:xfrm>
        </p:spPr>
        <p:txBody>
          <a:bodyPr>
            <a:noAutofit/>
          </a:bodyPr>
          <a:lstStyle/>
          <a:p>
            <a:pPr>
              <a:lnSpc>
                <a:spcPct val="75000"/>
              </a:lnSpc>
            </a:pPr>
            <a:endParaRPr lang="ru-RU" sz="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ru-RU" sz="5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направлениях деятельности </a:t>
            </a:r>
            <a:r>
              <a:rPr lang="ru-RU" sz="50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Уполномоченного </a:t>
            </a:r>
            <a:endParaRPr lang="ru-RU" sz="5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защите прав предпринимателей </a:t>
            </a:r>
          </a:p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000" b="1" kern="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</a:t>
            </a:r>
            <a:r>
              <a:rPr lang="ru-RU" sz="5000" b="1" kern="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r">
              <a:lnSpc>
                <a:spcPct val="95000"/>
              </a:lnSpc>
              <a:spcBef>
                <a:spcPts val="0"/>
              </a:spcBef>
            </a:pPr>
            <a:endParaRPr lang="ru-RU" sz="3500" b="1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95000"/>
              </a:lnSpc>
              <a:spcBef>
                <a:spcPts val="0"/>
              </a:spcBef>
            </a:pPr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Артюх Елена Николаевна</a:t>
            </a:r>
          </a:p>
          <a:p>
            <a:pPr lvl="0" eaLnBrk="0" hangingPunct="0">
              <a:spcBef>
                <a:spcPts val="0"/>
              </a:spcBef>
              <a:defRPr/>
            </a:pPr>
            <a:endParaRPr lang="ru-RU" sz="2000" b="1" kern="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endParaRPr lang="ru-RU" sz="2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hangingPunct="0">
              <a:spcBef>
                <a:spcPts val="0"/>
              </a:spcBef>
              <a:defRPr/>
            </a:pPr>
            <a:endParaRPr lang="ru-RU" sz="2000" b="1" kern="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77" y="221186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V="1">
            <a:off x="3530851" y="4839762"/>
            <a:ext cx="7967050" cy="26476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3521798" y="4892430"/>
            <a:ext cx="7976103" cy="32322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30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32184" y="6460888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158" y="67392"/>
            <a:ext cx="885957" cy="828177"/>
          </a:xfrm>
          <a:prstGeom prst="rect">
            <a:avLst/>
          </a:prstGeom>
        </p:spPr>
      </p:pic>
      <p:pic>
        <p:nvPicPr>
          <p:cNvPr id="2050" name="Рисунок 20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69" y="1173518"/>
            <a:ext cx="2143757" cy="1428278"/>
          </a:xfrm>
          <a:prstGeom prst="rect">
            <a:avLst/>
          </a:prstGeom>
        </p:spPr>
      </p:pic>
      <p:pic>
        <p:nvPicPr>
          <p:cNvPr id="2051" name="Рисунок 20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229" y="2463600"/>
            <a:ext cx="2011676" cy="1356258"/>
          </a:xfrm>
          <a:prstGeom prst="rect">
            <a:avLst/>
          </a:prstGeom>
        </p:spPr>
      </p:pic>
      <p:pic>
        <p:nvPicPr>
          <p:cNvPr id="2052" name="Рисунок 20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303" y="3738791"/>
            <a:ext cx="2296323" cy="1571546"/>
          </a:xfrm>
          <a:prstGeom prst="rect">
            <a:avLst/>
          </a:prstGeom>
        </p:spPr>
      </p:pic>
      <p:pic>
        <p:nvPicPr>
          <p:cNvPr id="2053" name="Рисунок 20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229" y="4933338"/>
            <a:ext cx="2011676" cy="1508757"/>
          </a:xfrm>
          <a:prstGeom prst="rect">
            <a:avLst/>
          </a:prstGeom>
        </p:spPr>
      </p:pic>
      <p:pic>
        <p:nvPicPr>
          <p:cNvPr id="21" name="Picture 2" descr="forum.ykt.ru slayyyer.ru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Объект 2"/>
          <p:cNvSpPr txBox="1">
            <a:spLocks/>
          </p:cNvSpPr>
          <p:nvPr/>
        </p:nvSpPr>
        <p:spPr>
          <a:xfrm>
            <a:off x="1351090" y="-64346"/>
            <a:ext cx="9999301" cy="11219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«Пятилетка развития» Свердловской области</a:t>
            </a: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2017–2021 годы *</a:t>
            </a:r>
          </a:p>
          <a:p>
            <a:pPr algn="ctr">
              <a:lnSpc>
                <a:spcPct val="90000"/>
              </a:lnSpc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№ 4 «Развитие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и среднего 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бизнеса»</a:t>
            </a:r>
            <a:endParaRPr lang="ru-RU" sz="2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157417" y="6322113"/>
            <a:ext cx="10108367" cy="5358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утверждена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Губернатора Свердловской области от 31.10.2017 № 546-УГ</a:t>
            </a:r>
          </a:p>
        </p:txBody>
      </p:sp>
      <p:graphicFrame>
        <p:nvGraphicFramePr>
          <p:cNvPr id="5" name="Схема 4"/>
          <p:cNvGraphicFramePr/>
          <p:nvPr>
            <p:extLst/>
          </p:nvPr>
        </p:nvGraphicFramePr>
        <p:xfrm>
          <a:off x="0" y="1283434"/>
          <a:ext cx="7430693" cy="4932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80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348656" y="-54929"/>
            <a:ext cx="9999301" cy="1004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господдержки предпринимательства 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8063" y="1421394"/>
            <a:ext cx="10809838" cy="5186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49562592"/>
              </p:ext>
            </p:extLst>
          </p:nvPr>
        </p:nvGraphicFramePr>
        <p:xfrm>
          <a:off x="688063" y="1400408"/>
          <a:ext cx="10809838" cy="5624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67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/>
          <a:srcRect l="7570" t="9259" b="4075"/>
          <a:stretch/>
        </p:blipFill>
        <p:spPr>
          <a:xfrm>
            <a:off x="688063" y="1165392"/>
            <a:ext cx="6697132" cy="3532221"/>
          </a:xfrm>
          <a:prstGeom prst="rect">
            <a:avLst/>
          </a:prstGeom>
        </p:spPr>
      </p:pic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391074" y="-98048"/>
            <a:ext cx="10149077" cy="1129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портал 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invest.midural.ru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ctr">
              <a:lnSpc>
                <a:spcPct val="95000"/>
              </a:lnSpc>
              <a:buNone/>
            </a:pP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866652"/>
            <a:ext cx="5672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15" name="Кольцо 14"/>
          <p:cNvSpPr/>
          <p:nvPr/>
        </p:nvSpPr>
        <p:spPr>
          <a:xfrm>
            <a:off x="3132025" y="1375975"/>
            <a:ext cx="720308" cy="559748"/>
          </a:xfrm>
          <a:prstGeom prst="donut">
            <a:avLst>
              <a:gd name="adj" fmla="val 120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7"/>
          <a:srcRect l="20950" t="8857" r="21120" b="3720"/>
          <a:stretch/>
        </p:blipFill>
        <p:spPr>
          <a:xfrm>
            <a:off x="6398448" y="2109272"/>
            <a:ext cx="5514319" cy="46809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0796" y="4685288"/>
            <a:ext cx="5672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sz="3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1704768">
            <a:off x="3830384" y="2112745"/>
            <a:ext cx="3868046" cy="437829"/>
          </a:xfrm>
          <a:prstGeom prst="rightArrow">
            <a:avLst>
              <a:gd name="adj1" fmla="val 50000"/>
              <a:gd name="adj2" fmla="val 9444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67267" y="4677725"/>
            <a:ext cx="7050470" cy="2237536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«Господдержка» </a:t>
            </a:r>
          </a:p>
          <a:p>
            <a:pPr indent="355600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ru-RU" sz="2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</a:t>
            </a:r>
            <a:r>
              <a:rPr 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получателя поддержки</a:t>
            </a:r>
          </a:p>
          <a:p>
            <a:pPr>
              <a:lnSpc>
                <a:spcPct val="8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категорию получателя поддержки</a:t>
            </a:r>
          </a:p>
          <a:p>
            <a:pPr>
              <a:lnSpc>
                <a:spcPct val="8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срок существования бизнеса</a:t>
            </a:r>
          </a:p>
          <a:p>
            <a:pPr>
              <a:lnSpc>
                <a:spcPct val="8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размер бизнеса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5600">
              <a:lnSpc>
                <a:spcPct val="85000"/>
              </a:lnSpc>
              <a:buFont typeface="Wingdings" panose="05000000000000000000" pitchFamily="2" charset="2"/>
              <a:buChar char="ü"/>
            </a:pPr>
            <a:r>
              <a:rPr lang="ru-RU" sz="2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информацию о всех мерах поддержки по Вашим показателям и </a:t>
            </a:r>
            <a:r>
              <a:rPr lang="ru-RU" sz="20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интересующую меру поддержки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04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33322" y="-40634"/>
            <a:ext cx="10690945" cy="1198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90000"/>
              </a:lnSpc>
              <a:spcAft>
                <a:spcPts val="0"/>
              </a:spcAft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«Мой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бизнес» –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малого и среднего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 Свердловской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http://66msp.ru/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95000"/>
              </a:lnSpc>
              <a:buNone/>
            </a:pP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t="3334" r="902" b="4197"/>
          <a:stretch/>
        </p:blipFill>
        <p:spPr>
          <a:xfrm>
            <a:off x="188530" y="1301341"/>
            <a:ext cx="6694870" cy="351398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/>
          <a:srcRect l="327" t="2756" r="831" b="4286"/>
          <a:stretch/>
        </p:blipFill>
        <p:spPr>
          <a:xfrm>
            <a:off x="1433322" y="3319466"/>
            <a:ext cx="6817941" cy="3606800"/>
          </a:xfrm>
          <a:prstGeom prst="rect">
            <a:avLst/>
          </a:prstGeom>
        </p:spPr>
      </p:pic>
      <p:sp>
        <p:nvSpPr>
          <p:cNvPr id="16" name="Стрелка вправо 15"/>
          <p:cNvSpPr/>
          <p:nvPr/>
        </p:nvSpPr>
        <p:spPr>
          <a:xfrm rot="9253437">
            <a:off x="4575978" y="2548250"/>
            <a:ext cx="4072265" cy="498900"/>
          </a:xfrm>
          <a:prstGeom prst="rightArrow">
            <a:avLst>
              <a:gd name="adj1" fmla="val 50000"/>
              <a:gd name="adj2" fmla="val 9444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378629" y="1340077"/>
            <a:ext cx="3813372" cy="4894289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поддержки </a:t>
            </a:r>
            <a:b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(раздел «Поддержка»):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Начинающим предпринимателям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Действующим предпринимателям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Экспортерам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Инноваторам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Инвесторам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Ближайший фонд поддержки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предпринимателей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 развития и организации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Бизнес-инкубаторы и технопарки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сервисы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Бизнес-площадки</a:t>
            </a:r>
          </a:p>
          <a:p>
            <a:pPr marL="285750" indent="-285750">
              <a:lnSpc>
                <a:spcPct val="980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оказания услуг</a:t>
            </a:r>
          </a:p>
          <a:p>
            <a:pPr>
              <a:lnSpc>
                <a:spcPct val="95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Кольцо 17"/>
          <p:cNvSpPr/>
          <p:nvPr/>
        </p:nvSpPr>
        <p:spPr>
          <a:xfrm>
            <a:off x="3995625" y="3530508"/>
            <a:ext cx="720308" cy="559748"/>
          </a:xfrm>
          <a:prstGeom prst="donut">
            <a:avLst>
              <a:gd name="adj" fmla="val 1201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1" y="22119"/>
            <a:ext cx="441102" cy="77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688063" y="812083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688063" y="8732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2600" y="6431678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29" name="Надпись 3"/>
          <p:cNvSpPr txBox="1"/>
          <p:nvPr/>
        </p:nvSpPr>
        <p:spPr>
          <a:xfrm>
            <a:off x="499282" y="1157044"/>
            <a:ext cx="5215541" cy="1477858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октября 2012 года</a:t>
            </a:r>
          </a:p>
          <a:p>
            <a:pPr algn="ctr">
              <a:lnSpc>
                <a:spcPct val="90000"/>
              </a:lnSpc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Б.Ю. Титовым согласована Е.Н. Артюх 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Уполномоченным по защите прав предпринимателей в Свердловской области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началах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адпись 3"/>
          <p:cNvSpPr txBox="1"/>
          <p:nvPr/>
        </p:nvSpPr>
        <p:spPr>
          <a:xfrm>
            <a:off x="546528" y="2851819"/>
            <a:ext cx="5168295" cy="1640932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марта 2014 года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 Уполномоченный по защите прав предпринимателей 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</a:t>
            </a:r>
          </a:p>
          <a:p>
            <a:pPr algn="ctr">
              <a:lnSpc>
                <a:spcPct val="90000"/>
              </a:lnSpc>
            </a:pP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 Губернатора Свердловской области </a:t>
            </a:r>
          </a:p>
          <a:p>
            <a:pPr algn="ctr">
              <a:lnSpc>
                <a:spcPct val="90000"/>
              </a:lnSpc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Е.В. Куйвашева от 11.03.2014 № 126-УГ </a:t>
            </a:r>
          </a:p>
          <a:p>
            <a:pPr algn="ctr">
              <a:lnSpc>
                <a:spcPct val="90000"/>
              </a:lnSpc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назначении на должность Артюх Е.Н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.»)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1523916" y="39256"/>
            <a:ext cx="9973985" cy="761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вехи правозащитного института</a:t>
            </a:r>
          </a:p>
        </p:txBody>
      </p:sp>
      <p:sp>
        <p:nvSpPr>
          <p:cNvPr id="16" name="Надпись 3"/>
          <p:cNvSpPr txBox="1"/>
          <p:nvPr/>
        </p:nvSpPr>
        <p:spPr>
          <a:xfrm>
            <a:off x="497144" y="4709668"/>
            <a:ext cx="5215541" cy="1967766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 апреля 2014 года</a:t>
            </a:r>
          </a:p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 Руководитель Аппарата Уполномоченного </a:t>
            </a:r>
          </a:p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апреля 2014 года</a:t>
            </a:r>
          </a:p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временное служебное помещение </a:t>
            </a:r>
          </a:p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апреля 2014 года</a:t>
            </a:r>
          </a:p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Зарегистрировано юридическое лицо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государственный орган Свердловской области Аппарат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Уполномоченного </a:t>
            </a:r>
          </a:p>
          <a:p>
            <a:pPr algn="ctr">
              <a:lnSpc>
                <a:spcPct val="90000"/>
              </a:lnSpc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30 октября 2014 года </a:t>
            </a:r>
          </a:p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 Аппарата Уполномоченного полностью укомплектован (10 штатных единиц)</a:t>
            </a:r>
          </a:p>
        </p:txBody>
      </p:sp>
      <p:sp>
        <p:nvSpPr>
          <p:cNvPr id="39" name="Надпись 3"/>
          <p:cNvSpPr txBox="1"/>
          <p:nvPr/>
        </p:nvSpPr>
        <p:spPr>
          <a:xfrm>
            <a:off x="6009369" y="2851819"/>
            <a:ext cx="5215541" cy="1653874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декабря 2013 года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Губернатором Свердловской области подписан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</a:p>
          <a:p>
            <a:pPr algn="ctr">
              <a:lnSpc>
                <a:spcPct val="900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132-ОЗ  </a:t>
            </a:r>
          </a:p>
          <a:p>
            <a:pPr algn="ctr">
              <a:lnSpc>
                <a:spcPct val="900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Уполномоченном </a:t>
            </a:r>
          </a:p>
          <a:p>
            <a:pPr algn="ctr">
              <a:lnSpc>
                <a:spcPct val="900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защите прав предпринимателей </a:t>
            </a:r>
          </a:p>
          <a:p>
            <a:pPr algn="ctr">
              <a:lnSpc>
                <a:spcPct val="900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Надпись 3"/>
          <p:cNvSpPr txBox="1"/>
          <p:nvPr/>
        </p:nvSpPr>
        <p:spPr>
          <a:xfrm>
            <a:off x="5966542" y="1157543"/>
            <a:ext cx="5217638" cy="1471596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 мая 2013 года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Федеральный закон № 78-ФЗ </a:t>
            </a:r>
          </a:p>
          <a:p>
            <a:pPr algn="ctr">
              <a:lnSpc>
                <a:spcPct val="90000"/>
              </a:lnSpc>
              <a:spcAft>
                <a:spcPts val="0"/>
              </a:spcAft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уполномоченных по защите прав предпринимателей в Российской Федерации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5400000">
            <a:off x="5059389" y="4469284"/>
            <a:ext cx="736889" cy="335915"/>
          </a:xfrm>
          <a:prstGeom prst="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350933" y="1684601"/>
            <a:ext cx="1021999" cy="335915"/>
          </a:xfrm>
          <a:prstGeom prst="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5400000">
            <a:off x="10467513" y="2600377"/>
            <a:ext cx="736889" cy="335915"/>
          </a:xfrm>
          <a:prstGeom prst="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0800000">
            <a:off x="5357262" y="3465486"/>
            <a:ext cx="1009669" cy="335915"/>
          </a:xfrm>
          <a:prstGeom prst="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0" name="Надпись 3"/>
          <p:cNvSpPr txBox="1"/>
          <p:nvPr/>
        </p:nvSpPr>
        <p:spPr>
          <a:xfrm>
            <a:off x="5968639" y="4685285"/>
            <a:ext cx="5215541" cy="1967766"/>
          </a:xfrm>
          <a:prstGeom prst="roundRect">
            <a:avLst/>
          </a:prstGeom>
          <a:solidFill>
            <a:schemeClr val="lt1"/>
          </a:solidFill>
          <a:ln w="19050">
            <a:solidFill>
              <a:srgbClr val="00206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 марта 2019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 Уполномоченный по защите прав предпринимателей </a:t>
            </a:r>
          </a:p>
          <a:p>
            <a:pPr algn="ctr">
              <a:lnSpc>
                <a:spcPct val="90000"/>
              </a:lnSpc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</a:t>
            </a:r>
          </a:p>
          <a:p>
            <a:pPr algn="ctr">
              <a:lnSpc>
                <a:spcPct val="90000"/>
              </a:lnSpc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(Указ Губернатора Свердловской области </a:t>
            </a:r>
          </a:p>
          <a:p>
            <a:pPr algn="ctr">
              <a:lnSpc>
                <a:spcPct val="90000"/>
              </a:lnSpc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Е.В. Куйвашева от 06.03.2019 № 118-УГ </a:t>
            </a:r>
          </a:p>
          <a:p>
            <a:pPr algn="ctr">
              <a:lnSpc>
                <a:spcPct val="90000"/>
              </a:lnSpc>
            </a:pPr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назначении на должность Е.Н. Артюх»)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5329663" y="5389577"/>
            <a:ext cx="1021999" cy="335915"/>
          </a:xfrm>
          <a:prstGeom prst="rightArrow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7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922235" y="130015"/>
            <a:ext cx="923342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Должность Уполномоченного учреждена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8063" y="1200027"/>
            <a:ext cx="10809838" cy="431053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гарантий государственной защиты прав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законных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 субъектов предпринимательской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взаимодействии с органами публичной власти (организациями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публичными полномочиями) и их должностными лицами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ru-RU" altLang="ru-RU" sz="37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07 мая 2013 года №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78-ФЗ</a:t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Уполномоченных по защите прав предпринимателей в Российской Федерации»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 Свердловской области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19 декабря 2013 года № 132-ОЗ </a:t>
            </a:r>
            <a:b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Уполномоченном по защите прав предпринимателей </a:t>
            </a:r>
            <a:b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области»</a:t>
            </a:r>
            <a:endParaRPr lang="en-US" alt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1791" y="5897810"/>
            <a:ext cx="11462382" cy="85254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Уполномоченного по защите прав предпринимателей </a:t>
            </a:r>
            <a:b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Свердловской области – </a:t>
            </a:r>
            <a:r>
              <a:rPr lang="ru-RU" sz="26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нефинасовая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мера государственной поддержки</a:t>
            </a:r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19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880" y="107996"/>
            <a:ext cx="9614860" cy="72758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Ключевые направления деятельности</a:t>
            </a:r>
          </a:p>
        </p:txBody>
      </p:sp>
      <p:pic>
        <p:nvPicPr>
          <p:cNvPr id="5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571500" y="1384028"/>
            <a:ext cx="11106458" cy="1675835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Защита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прав и законных интересов субъектов предпринимательской деятельности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жалобы или обращения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1500" y="4886799"/>
            <a:ext cx="11042450" cy="1669170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111223">
              <a:lnSpc>
                <a:spcPct val="95000"/>
              </a:lnSpc>
              <a:spcBef>
                <a:spcPct val="0"/>
              </a:spcBef>
            </a:pP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Работа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системными проблемами 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содействие совершенствованию </a:t>
            </a:r>
            <a:r>
              <a:rPr lang="ru-RU" alt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регуляторной среды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существует бизнес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1500" y="3300696"/>
            <a:ext cx="11055096" cy="1345269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предпринимателей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72600" y="6431678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19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33323" y="-60819"/>
            <a:ext cx="10064578" cy="10974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Защита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индивидуальных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законных интересов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8063" y="1400987"/>
            <a:ext cx="10809838" cy="520671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</a:t>
            </a:r>
            <a:r>
              <a:rPr lang="ru-RU" altLang="ru-RU" sz="5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lang="ru-RU" alt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(документы и информация), подготовка</a:t>
            </a:r>
            <a:r>
              <a:rPr lang="ru-RU" alt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заключений </a:t>
            </a:r>
            <a:r>
              <a:rPr lang="ru-RU" alt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устранении нарушений </a:t>
            </a:r>
            <a:r>
              <a:rPr lang="ru-RU" alt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altLang="ru-RU" sz="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altLang="ru-RU" sz="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altLang="ru-RU" sz="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</a:t>
            </a:r>
            <a:r>
              <a:rPr lang="ru-RU" sz="51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судебной защите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(непосредственно или подготовка правовой позиции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выездных проверках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согласия заявителя </a:t>
            </a:r>
            <a:endParaRPr lang="ru-RU" sz="51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Инициация</a:t>
            </a:r>
            <a:r>
              <a:rPr lang="ru-RU" sz="51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 </a:t>
            </a:r>
            <a:r>
              <a:rPr lang="ru-RU" sz="5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антимонопольной службы</a:t>
            </a: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Ходатайство</a:t>
            </a:r>
            <a:r>
              <a:rPr lang="ru-RU" sz="5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привлечении к дисциплинарной ответственности </a:t>
            </a: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лиц, виновных в нарушении прав субъектов предпринимательской деятельности</a:t>
            </a: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endParaRPr lang="ru-RU" sz="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ru-RU" sz="5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случаях защита по уголовным делам,</a:t>
            </a:r>
            <a:r>
              <a:rPr lang="ru-RU" sz="5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посещение предпринимателей в СИЗО</a:t>
            </a:r>
            <a:endParaRPr lang="en-US" altLang="ru-RU" sz="5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25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33325" y="144895"/>
            <a:ext cx="1060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жалоб по сферам правоотношений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2" y="98323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451423"/>
              </p:ext>
            </p:extLst>
          </p:nvPr>
        </p:nvGraphicFramePr>
        <p:xfrm>
          <a:off x="1433325" y="1251691"/>
          <a:ext cx="9319341" cy="5367478"/>
        </p:xfrm>
        <a:graphic>
          <a:graphicData uri="http://schemas.openxmlformats.org/drawingml/2006/table">
            <a:tbl>
              <a:tblPr firstRow="1" firstCol="1" bandRow="1"/>
              <a:tblGrid>
                <a:gridCol w="1549866"/>
                <a:gridCol w="6058015"/>
                <a:gridCol w="1711460"/>
              </a:tblGrid>
              <a:tr h="737179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22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год,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1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Сфера </a:t>
                      </a:r>
                      <a:r>
                        <a:rPr lang="ru-RU" sz="21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правоотношений</a:t>
                      </a:r>
                      <a:r>
                        <a:rPr lang="ru-RU" sz="1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2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  <a:r>
                        <a:rPr lang="ru-RU" sz="22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год,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15,3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деятельность правоохранительных, следственных органов и органов прокуратуры, в том числе уголовное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преследование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19,6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1017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16,4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закупки товаров, работ, услуг для государственных (муниципальных)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нужд</a:t>
                      </a: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14,7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041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государственный контроль (надзор) и муниципальный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11,2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041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размещение </a:t>
                      </a: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нестационарных торговых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объектов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9,8</a:t>
                      </a:r>
                      <a:endParaRPr lang="ru-RU" sz="1800" b="1" kern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041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земельные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правоотношения</a:t>
                      </a: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653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градостроительная, дорожная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деятельность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653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недвижимое имущество</a:t>
                      </a: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9653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исполнительное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производство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9969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26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16,4</a:t>
                      </a:r>
                      <a:endParaRPr lang="ru-RU" sz="2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налоговая сфера (налоговый контроль, иные функций налоговых органов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277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оценка </a:t>
                      </a: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земельных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участков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8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456"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17,0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иные сферы</a:t>
                      </a:r>
                    </a:p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endParaRPr lang="ru-RU" sz="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8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60285" marR="60285" marT="8373" marB="0" anchor="ctr">
                    <a:lnL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F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43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12"/>
          <p:cNvSpPr>
            <a:spLocks noGrp="1"/>
          </p:cNvSpPr>
          <p:nvPr>
            <p:ph idx="1"/>
          </p:nvPr>
        </p:nvSpPr>
        <p:spPr>
          <a:xfrm>
            <a:off x="448734" y="1196622"/>
            <a:ext cx="11303000" cy="55767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endParaRPr lang="ru-RU" sz="3000" b="1" dirty="0" smtClean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32912" y="6497638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smtClean="0">
                <a:cs typeface="Times New Roman" panose="02020603050405020304" pitchFamily="18" charset="0"/>
              </a:rPr>
              <a:pPr/>
              <a:t>12</a:t>
            </a:fld>
            <a:endParaRPr lang="ru-RU" dirty="0"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867399"/>
              </p:ext>
            </p:extLst>
          </p:nvPr>
        </p:nvGraphicFramePr>
        <p:xfrm>
          <a:off x="537802" y="1263340"/>
          <a:ext cx="10841566" cy="221300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47903"/>
                <a:gridCol w="1617362"/>
                <a:gridCol w="2104858"/>
                <a:gridCol w="1671443"/>
              </a:tblGrid>
              <a:tr h="1120345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endParaRPr lang="ru-RU" sz="2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30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30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Январь-март </a:t>
                      </a:r>
                    </a:p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400" b="1" kern="120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2543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мероприятий,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95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</a:tr>
              <a:tr h="553372"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участников,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</a:pPr>
                      <a:r>
                        <a:rPr lang="ru-RU" sz="3000" b="0" kern="12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654880" y="161013"/>
            <a:ext cx="939492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Правовое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32535" y="3540879"/>
            <a:ext cx="107653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55600" algn="ctr">
              <a:lnSpc>
                <a:spcPct val="9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«Открытые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lvl="0" indent="355600" algn="just">
              <a:lnSpc>
                <a:spcPct val="90000"/>
              </a:lnSpc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Соорганизаторы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УФНС России по Свердловской области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Россельхознадзора по Свердловской области, 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Уральское таможенное управление,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УМТУ Росстандарта, 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страхования Российской Федерации, 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Роскомнадзора по Уральскому федеральному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округу, </a:t>
            </a:r>
          </a:p>
          <a:p>
            <a:pPr marL="34290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инспекция труда в Свердловской области (с 2019 года),</a:t>
            </a:r>
          </a:p>
          <a:p>
            <a:pPr marL="342900" indent="-342900" algn="just">
              <a:lnSpc>
                <a:spcPct val="90000"/>
              </a:lnSpc>
              <a:buFontTx/>
              <a:buChar char="-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энергетики и ЖКХ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2019 года)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90000"/>
              </a:lnSpc>
              <a:buFontTx/>
              <a:buChar char="-"/>
              <a:defRPr/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20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922235" y="191259"/>
            <a:ext cx="923342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8063" y="1653565"/>
            <a:ext cx="7023362" cy="27516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9263" algn="just">
              <a:lnSpc>
                <a:spcPct val="95000"/>
              </a:lnSpc>
              <a:spcBef>
                <a:spcPts val="0"/>
              </a:spcBef>
              <a:buNone/>
            </a:pP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2018 года Уполномоченный при Президенте Российской Федерации по защите прав предпринимателей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Б.Ю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Титов передал Президенту России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Путину очередной </a:t>
            </a: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доклад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 проблемах российского бизнеса и возможностях их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(размещен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сайте: </a:t>
            </a:r>
            <a:r>
              <a:rPr lang="en-US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ombudsmanbiz.ru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://uzpp.midural.ru/uploads/news/801/x7rifu5injnpr176rewal8adn5y3z6if_thum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15" y="1294840"/>
            <a:ext cx="3592528" cy="269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1506659" y="-91604"/>
            <a:ext cx="10064578" cy="1019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Содействие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совершенствованию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регуляторной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4371363" y="4307423"/>
            <a:ext cx="7490437" cy="2622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49263" algn="just">
              <a:lnSpc>
                <a:spcPct val="95000"/>
              </a:lnSpc>
              <a:spcBef>
                <a:spcPts val="0"/>
              </a:spcBef>
              <a:buNone/>
            </a:pPr>
            <a:r>
              <a:rPr lang="ru-RU" sz="24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бизнес-омбудсмена в Свердловской области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представлен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Губернатору Свердловской области 21 февраля 2019 года и </a:t>
            </a:r>
            <a:r>
              <a:rPr lang="ru-RU" sz="2400" b="1" kern="0" spc="-12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 </a:t>
            </a:r>
            <a:r>
              <a:rPr lang="ru-RU" sz="2400" b="1" kern="0" spc="-1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kern="0" spc="-12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сайте </a:t>
            </a:r>
            <a:r>
              <a:rPr lang="en-US" sz="2400" b="1" kern="0" spc="-12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</a:t>
            </a:r>
            <a:r>
              <a:rPr lang="en-US" sz="2400" b="1" kern="0" spc="-12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</a:t>
            </a:r>
            <a:r>
              <a:rPr lang="en-US" sz="2400" b="1" kern="0" spc="-12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uzpp.midural.ru/article/show/id/134</a:t>
            </a:r>
            <a:r>
              <a:rPr lang="ru-RU" sz="2400" b="1" kern="0" spc="-9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Доклады Уполномоченного → Ежегодный доклад </a:t>
            </a: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/>
            </a:r>
            <a:b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sz="2400" b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 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результатах деятельности»</a:t>
            </a:r>
            <a:r>
              <a:rPr lang="ru-RU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1760" y="1067560"/>
            <a:ext cx="6940939" cy="618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 algn="ctr">
              <a:lnSpc>
                <a:spcPct val="95000"/>
              </a:lnSpc>
              <a:buFont typeface="Wingdings" panose="05000000000000000000" pitchFamily="2" charset="2"/>
              <a:buChar char="ü"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Доклады бизнес-омбудсменов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6" y="4307423"/>
            <a:ext cx="3609637" cy="243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80657" y="-67734"/>
            <a:ext cx="10064578" cy="998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Содействие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совершенствованию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регуляторной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88063" y="1501116"/>
            <a:ext cx="11035251" cy="492402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just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Доклад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Президенте Российской Федерации по защите прав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предпринимателей</a:t>
            </a:r>
          </a:p>
          <a:p>
            <a:pPr marL="361950" indent="-361950" algn="just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регулирующего воздействия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 Свердловской области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</a:p>
          <a:p>
            <a:pPr marL="361950" indent="-361950" algn="just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3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Мотивированные предложения о принятии / внесении изменений в НПА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Свердловской области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 введении инвестиционного налогового вычета, о снижении налоговой ставки на коммерческую недвижимость </a:t>
            </a:r>
            <a:b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Екатеринбурге, о размещении НТО и др.)</a:t>
            </a:r>
            <a:endParaRPr lang="en-US" altLang="ru-RU" b="1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79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80657" y="-66993"/>
            <a:ext cx="10417244" cy="963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нам удалось совместными усилиями системно улучшить деловую среду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2649" y="1170155"/>
            <a:ext cx="11260665" cy="55439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отозвано письмо ФНС от 10.07.2018 № ЕД-4-15/13247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подготовленное для 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«профилактики» нарушений налогового законодательства,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фактически,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создающее существенные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 нарушения конституционных прав налогоплательщиков и расширения сферы налогового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2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внесены изменения в Федеральный закон № 159-ФЗ,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вводят бессрочное право преимущественного выкупа субъектами МСП арендуемого ими более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лет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/ или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</a:t>
            </a:r>
            <a:endParaRPr lang="ru-RU" sz="2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введена возможность не применять ККТ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налогоплательщиков, применяющих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ПСН,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сферы розничной торговли и отдельных видов услуг (парикмахерские, ветеринарные, медицинские, требующие наличия соответствующей лицензии, перевозки пассажиров любым видом транспорта и грузоперевозок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добились </a:t>
            </a:r>
            <a:r>
              <a:rPr lang="ru-RU" sz="2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по применению ККТ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гражданско-правовых договоров организаций с физическими лицами (например, уборка помещений) и при взаимодействии с подотчетными лицами (применять ККТ в этих случаях не надо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21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80657" y="-52667"/>
            <a:ext cx="10417244" cy="9632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нам удалось совместными усилиями системно улучшить деловую среду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62649" y="1110886"/>
            <a:ext cx="11260665" cy="57244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снижена ретроспективно налоговая ставка в Екатеринбурге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имуществу, которое находится в собственности ИП и попало в Перечень «5000-ов» (имущественный налог рассчитывается, исходя из кадастровой стоимости): в 2015 году – 1 %, в 2016 году – 1,5 %, в 2017 году и последующие годы – 2 % (вместо 2% ежегодно)</a:t>
            </a: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актуализирован ассортиментный перечень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киосков, торгующих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газетно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-печатной продукцией, что позволило им не применять новую ККТ, если объем такого вида продукции и сопутствующих товаров (канцелярские принадлежности, сувенирная продукция и т.д.) составляет более 50 % в общем обороте</a:t>
            </a: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об приостановлении ИП, содержащихся в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местах л\свободы,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начисления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страховых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взносов,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они не прекратили свой статус, но фактически не занимаются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предпринимательством,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поддержаны Б.Ю. Титовым, 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письмо Д.А. Медведеву об внесении изменений в НК РФ</a:t>
            </a: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нормализовано размещение НТО </a:t>
            </a:r>
            <a:endParaRPr lang="ru-RU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55600" algn="just">
              <a:buFont typeface="Wingdings" panose="05000000000000000000" pitchFamily="2" charset="2"/>
              <a:buChar char="ü"/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Закон Свердловской области о Почетном звании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«Заслуженный предприниматель Свердловской области» </a:t>
            </a:r>
          </a:p>
          <a:p>
            <a:pPr marL="0" indent="314325" algn="just">
              <a:buFont typeface="Wingdings" panose="05000000000000000000" pitchFamily="2" charset="2"/>
              <a:buChar char="ü"/>
            </a:pPr>
            <a:endParaRPr lang="ru-RU" sz="21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smtClean="0">
                <a:cs typeface="Times New Roman" panose="02020603050405020304" pitchFamily="18" charset="0"/>
              </a:rPr>
              <a:pPr/>
              <a:t>17</a:t>
            </a:fld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76269" y="182682"/>
            <a:ext cx="923342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чем продолжаем работать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23333" y="1149724"/>
            <a:ext cx="11506200" cy="55003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организации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весогабаритного контроля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спецдоклад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здесь: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https://uzpp.midural.ru/article/show/id/135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подходов к формированию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 размещения НТО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Пересмотр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обязательных требований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видам государственного контроля и актуализация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чек-листов для плановых проверок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параметров для расширения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инвестиционного налогового вычета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(совместно с крупнейшими деловыми объединениями) </a:t>
            </a: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внесудебному урегулированию конфликтов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отношениях бизнеса и власти</a:t>
            </a: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проведения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просветительских мероприятий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контрольно-надзорными органами по наиболее острым темам 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регулирования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оборота ТКО</a:t>
            </a: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Отмена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ККТ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пассажирских перевозках</a:t>
            </a:r>
          </a:p>
          <a:p>
            <a:pPr marL="360363" indent="-360363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Нормализация регулирования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малых форм размещения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(хостелов)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12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530036" y="122486"/>
            <a:ext cx="9967865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8000"/>
              </a:lnSpc>
              <a:spcBef>
                <a:spcPts val="0"/>
              </a:spcBef>
              <a:defRPr/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сайт:</a:t>
            </a:r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4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uzpp.midural.ru</a:t>
            </a:r>
            <a:r>
              <a:rPr lang="en-US" sz="4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4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sz="4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/>
          <p:cNvSpPr txBox="1">
            <a:spLocks/>
          </p:cNvSpPr>
          <p:nvPr/>
        </p:nvSpPr>
        <p:spPr>
          <a:xfrm>
            <a:off x="4078502" y="1394588"/>
            <a:ext cx="7844501" cy="1146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489456" y="1336620"/>
            <a:ext cx="578055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в </a:t>
            </a:r>
            <a:r>
              <a:rPr lang="en-US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ru-RU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://www.facebook.com/groups/277862715721648/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/>
          <a:srcRect l="28107" t="9278" r="29731" b="8288"/>
          <a:stretch/>
        </p:blipFill>
        <p:spPr>
          <a:xfrm>
            <a:off x="7409221" y="2204275"/>
            <a:ext cx="4003845" cy="4403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l="16526" t="9776" r="16231" b="3775"/>
          <a:stretch/>
        </p:blipFill>
        <p:spPr>
          <a:xfrm>
            <a:off x="274922" y="1552980"/>
            <a:ext cx="6214534" cy="449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7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287933" y="6425142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949983" y="147211"/>
            <a:ext cx="923342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обратиться к Уполномоченному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25513" y="1129084"/>
            <a:ext cx="11072388" cy="55795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</a:t>
            </a:r>
            <a: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жалобу</a:t>
            </a:r>
            <a:r>
              <a:rPr lang="ru-RU" altLang="ru-RU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(сайт, почта, электронная почта)</a:t>
            </a: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altLang="ru-RU" sz="5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записаться </a:t>
            </a:r>
            <a: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индивидуальный прием </a:t>
            </a:r>
            <a:b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(проходит еженедельно по средам с 10.00 до 17.00 часов, запись по тел.: (343) 223-62-74)</a:t>
            </a: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altLang="ru-RU" sz="5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посетить </a:t>
            </a:r>
            <a: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приемы с органами власти 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графику (с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 </a:t>
            </a:r>
            <a:r>
              <a:rPr lang="en-US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http://uzpp.midural.ru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 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Уполномоченном» → 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Общественная приёмная Уполномоченного при Президенте России»)</a:t>
            </a: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5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5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</a:t>
            </a:r>
            <a:r>
              <a:rPr lang="ru-RU" altLang="ru-RU" sz="3500" b="1" spc="-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общественного помощника в МО</a:t>
            </a: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altLang="ru-RU" sz="500" b="1" spc="-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indent="-361950" algn="just">
              <a:lnSpc>
                <a:spcPct val="95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задать</a:t>
            </a:r>
            <a: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онлайн-вопрос на официальном сайте </a:t>
            </a:r>
            <a:r>
              <a:rPr lang="en-US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http://uzpp.midural.ru</a:t>
            </a:r>
            <a:r>
              <a:rPr lang="ru-RU" altLang="ru-RU" sz="3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altLang="ru-RU" sz="35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4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003" y="1317381"/>
            <a:ext cx="4591363" cy="5251093"/>
          </a:xfrm>
          <a:prstGeom prst="rect">
            <a:avLst/>
          </a:prstGeom>
        </p:spPr>
      </p:pic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41917" y="1183574"/>
            <a:ext cx="7144217" cy="1992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5000"/>
              </a:lnSpc>
            </a:pPr>
            <a:endParaRPr lang="ru-R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5000"/>
              </a:lnSpc>
            </a:pP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5000"/>
              </a:lnSpc>
            </a:pPr>
            <a:endParaRPr lang="ru-RU" sz="2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5000"/>
              </a:lnSpc>
            </a:pP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433323" y="194517"/>
            <a:ext cx="10237455" cy="887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помощники Уполномоченного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688063" y="1079628"/>
            <a:ext cx="6999670" cy="5686001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помощников в 13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образованиях: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Артёмовский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город Алапаевск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город Каменск-Уральский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Качканарский городской округ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образование город Ирбит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Нижний Тагил 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Красноуральск 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Новоуральский городской округ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Верхняя Пышма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Берёзовский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городской округ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Полевской городской округ</a:t>
            </a:r>
          </a:p>
          <a:p>
            <a:pPr marL="0" lv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Горноуральский городской округ 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Заречный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Краснотурьинск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defTabSz="541338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помощника в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сферах:</a:t>
            </a: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556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87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20" y="9832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34672917-F2A8-4D87-9D15-0D3DE9F0F5F9}" type="slidenum">
              <a:rPr lang="ru-RU" smtClean="0">
                <a:cs typeface="Times New Roman" panose="02020603050405020304" pitchFamily="18" charset="0"/>
              </a:rPr>
              <a:pPr/>
              <a:t>21</a:t>
            </a:fld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76269" y="182682"/>
            <a:ext cx="9233426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88063" y="1023750"/>
            <a:ext cx="10809838" cy="4381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88063" y="1076417"/>
            <a:ext cx="10809838" cy="4381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6400" t="10857" r="36181" b="31111"/>
          <a:stretch/>
        </p:blipFill>
        <p:spPr>
          <a:xfrm>
            <a:off x="669209" y="1847383"/>
            <a:ext cx="5158675" cy="35511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l="22162" t="16871" r="35683" b="4361"/>
          <a:stretch/>
        </p:blipFill>
        <p:spPr>
          <a:xfrm>
            <a:off x="6113269" y="1256998"/>
            <a:ext cx="5181748" cy="5446233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1530036" y="182682"/>
            <a:ext cx="9967865" cy="6516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8000"/>
              </a:lnSpc>
              <a:spcBef>
                <a:spcPts val="0"/>
              </a:spcBef>
              <a:defRPr/>
            </a:pPr>
            <a:r>
              <a:rPr lang="ru-RU" alt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«В помощь предпринимателям»</a:t>
            </a:r>
            <a:endParaRPr lang="en-US" altLang="ru-RU" sz="4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59783" y="5502875"/>
            <a:ext cx="5158675" cy="120035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ru-RU" alt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Памятки Уполномоченного, Управления </a:t>
            </a:r>
            <a:r>
              <a:rPr lang="ru-RU" alt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Роскомнадзора</a:t>
            </a: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 - Свердловского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ФСС, регионального Минтранса,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МинЖКХ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 </a:t>
            </a:r>
            <a:endParaRPr lang="en-US" alt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2141" y="1126154"/>
            <a:ext cx="531281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Ссылка: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uzpp.midural.ru/article/show/id/130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7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rum.ykt.ru slayyyer.r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646" y="173372"/>
            <a:ext cx="523703" cy="92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4"/>
          <p:cNvSpPr txBox="1">
            <a:spLocks/>
          </p:cNvSpPr>
          <p:nvPr/>
        </p:nvSpPr>
        <p:spPr>
          <a:xfrm>
            <a:off x="1542161" y="2615190"/>
            <a:ext cx="9104671" cy="380565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lvl="0"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Уполномоченный по защите прав предпринимателей </a:t>
            </a:r>
            <a:b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в Свердловской области</a:t>
            </a:r>
          </a:p>
          <a:p>
            <a:pPr lvl="0"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 Николаевна Артюх</a:t>
            </a:r>
          </a:p>
          <a:p>
            <a:pPr lvl="0"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3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адрес: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ул. Малышева, д. 101, 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оф. 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206,</a:t>
            </a:r>
          </a:p>
          <a:p>
            <a:pPr lvl="0" algn="ctr"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Екатеринбург, 620004</a:t>
            </a:r>
            <a:endParaRPr lang="ru-RU" alt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тел. (343) 223-08-09, </a:t>
            </a:r>
          </a:p>
          <a:p>
            <a:pPr lvl="0" algn="ctr" eaLnBrk="0" fontAlgn="base" hangingPunct="0">
              <a:lnSpc>
                <a:spcPct val="9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сайт: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http://uzpp.midural.ru/, </a:t>
            </a:r>
            <a:b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ru-RU" altLang="ru-RU" sz="28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эл</a:t>
            </a:r>
            <a:r>
              <a:rPr lang="ru-RU" altLang="ru-RU" sz="28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 почта: 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Sverdlovsk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@</a:t>
            </a:r>
            <a:r>
              <a:rPr lang="en-US" alt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ombudsmanbiz</a:t>
            </a:r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.</a:t>
            </a:r>
            <a:r>
              <a:rPr lang="en-US" alt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ru</a:t>
            </a:r>
            <a:endParaRPr lang="en-US" alt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739900" y="1397503"/>
            <a:ext cx="88392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ru-RU" sz="5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6348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3284</TotalTime>
  <Words>1284</Words>
  <Application>Microsoft Office PowerPoint</Application>
  <PresentationFormat>Широкоэкранный</PresentationFormat>
  <Paragraphs>306</Paragraphs>
  <Slides>22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Ключевые направления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625</cp:revision>
  <cp:lastPrinted>2019-01-15T08:00:13Z</cp:lastPrinted>
  <dcterms:created xsi:type="dcterms:W3CDTF">2017-02-03T09:38:11Z</dcterms:created>
  <dcterms:modified xsi:type="dcterms:W3CDTF">2019-03-26T08:47:18Z</dcterms:modified>
</cp:coreProperties>
</file>